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300" r:id="rId4"/>
    <p:sldId id="257" r:id="rId5"/>
    <p:sldId id="284" r:id="rId6"/>
    <p:sldId id="283" r:id="rId7"/>
    <p:sldId id="282" r:id="rId8"/>
    <p:sldId id="286" r:id="rId9"/>
    <p:sldId id="287" r:id="rId10"/>
    <p:sldId id="289" r:id="rId11"/>
    <p:sldId id="290" r:id="rId12"/>
    <p:sldId id="285" r:id="rId13"/>
    <p:sldId id="291" r:id="rId14"/>
    <p:sldId id="29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umowski\Desktop\Agata%20-%20prognoza%20demograficzna\Marek-%20prognoza%20szko&#322;y%20&#8212;%20wynik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Arkusz7!$F$24</c:f>
              <c:strCache>
                <c:ptCount val="1"/>
                <c:pt idx="0">
                  <c:v>szkoły w silnej regresji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Arkusz7!$G$23:$I$23</c:f>
              <c:strCache>
                <c:ptCount val="3"/>
                <c:pt idx="0">
                  <c:v>2030 r.</c:v>
                </c:pt>
                <c:pt idx="1">
                  <c:v>2035 r.</c:v>
                </c:pt>
                <c:pt idx="2">
                  <c:v>2040 r.</c:v>
                </c:pt>
              </c:strCache>
            </c:strRef>
          </c:cat>
          <c:val>
            <c:numRef>
              <c:f>Arkusz7!$G$24:$I$24</c:f>
              <c:numCache>
                <c:formatCode>0%</c:formatCode>
                <c:ptCount val="3"/>
                <c:pt idx="0">
                  <c:v>0</c:v>
                </c:pt>
                <c:pt idx="1">
                  <c:v>2.6075619295958278E-3</c:v>
                </c:pt>
                <c:pt idx="2">
                  <c:v>2.607561929595828E-2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8-4DB1-8340-7BE2D4EAC49E}"/>
            </c:ext>
          </c:extLst>
        </c:ser>
        <c:ser>
          <c:idx val="1"/>
          <c:order val="1"/>
          <c:tx>
            <c:strRef>
              <c:f>Arkusz7!$F$25</c:f>
              <c:strCache>
                <c:ptCount val="1"/>
                <c:pt idx="0">
                  <c:v>szkoły w regresji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Arkusz7!$G$23:$I$23</c:f>
              <c:strCache>
                <c:ptCount val="3"/>
                <c:pt idx="0">
                  <c:v>2030 r.</c:v>
                </c:pt>
                <c:pt idx="1">
                  <c:v>2035 r.</c:v>
                </c:pt>
                <c:pt idx="2">
                  <c:v>2040 r.</c:v>
                </c:pt>
              </c:strCache>
            </c:strRef>
          </c:cat>
          <c:val>
            <c:numRef>
              <c:f>Arkusz7!$G$25:$I$25</c:f>
              <c:numCache>
                <c:formatCode>0%</c:formatCode>
                <c:ptCount val="3"/>
                <c:pt idx="0">
                  <c:v>2.6075619295958278E-3</c:v>
                </c:pt>
                <c:pt idx="1">
                  <c:v>0.11603650586701435</c:v>
                </c:pt>
                <c:pt idx="2">
                  <c:v>0.17992177314211213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8-4DB1-8340-7BE2D4EAC49E}"/>
            </c:ext>
          </c:extLst>
        </c:ser>
        <c:ser>
          <c:idx val="2"/>
          <c:order val="2"/>
          <c:tx>
            <c:strRef>
              <c:f>Arkusz7!$F$26</c:f>
              <c:strCache>
                <c:ptCount val="1"/>
                <c:pt idx="0">
                  <c:v>szkoły o tendencji spadkowej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Arkusz7!$G$23:$I$23</c:f>
              <c:strCache>
                <c:ptCount val="3"/>
                <c:pt idx="0">
                  <c:v>2030 r.</c:v>
                </c:pt>
                <c:pt idx="1">
                  <c:v>2035 r.</c:v>
                </c:pt>
                <c:pt idx="2">
                  <c:v>2040 r.</c:v>
                </c:pt>
              </c:strCache>
            </c:strRef>
          </c:cat>
          <c:val>
            <c:numRef>
              <c:f>Arkusz7!$G$26:$I$26</c:f>
              <c:numCache>
                <c:formatCode>0%</c:formatCode>
                <c:ptCount val="3"/>
                <c:pt idx="0">
                  <c:v>0.2046936114732725</c:v>
                </c:pt>
                <c:pt idx="1">
                  <c:v>0.61277705345501954</c:v>
                </c:pt>
                <c:pt idx="2">
                  <c:v>0.53063885267275102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8-4DB1-8340-7BE2D4EAC49E}"/>
            </c:ext>
          </c:extLst>
        </c:ser>
        <c:ser>
          <c:idx val="3"/>
          <c:order val="3"/>
          <c:tx>
            <c:strRef>
              <c:f>Arkusz7!$F$27</c:f>
              <c:strCache>
                <c:ptCount val="1"/>
                <c:pt idx="0">
                  <c:v>szkoły równowagi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strRef>
              <c:f>Arkusz7!$G$23:$I$23</c:f>
              <c:strCache>
                <c:ptCount val="3"/>
                <c:pt idx="0">
                  <c:v>2030 r.</c:v>
                </c:pt>
                <c:pt idx="1">
                  <c:v>2035 r.</c:v>
                </c:pt>
                <c:pt idx="2">
                  <c:v>2040 r.</c:v>
                </c:pt>
              </c:strCache>
            </c:strRef>
          </c:cat>
          <c:val>
            <c:numRef>
              <c:f>Arkusz7!$G$27:$I$27</c:f>
              <c:numCache>
                <c:formatCode>0%</c:formatCode>
                <c:ptCount val="3"/>
                <c:pt idx="0">
                  <c:v>0.71316818774445889</c:v>
                </c:pt>
                <c:pt idx="1">
                  <c:v>0.17079530638852672</c:v>
                </c:pt>
                <c:pt idx="2">
                  <c:v>0.20208604954367665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68-4DB1-8340-7BE2D4EAC49E}"/>
            </c:ext>
          </c:extLst>
        </c:ser>
        <c:ser>
          <c:idx val="4"/>
          <c:order val="4"/>
          <c:tx>
            <c:strRef>
              <c:f>Arkusz7!$F$28</c:f>
              <c:strCache>
                <c:ptCount val="1"/>
                <c:pt idx="0">
                  <c:v>szkoły wzrostu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/>
          </c:spPr>
          <c:cat>
            <c:strRef>
              <c:f>Arkusz7!$G$23:$I$23</c:f>
              <c:strCache>
                <c:ptCount val="3"/>
                <c:pt idx="0">
                  <c:v>2030 r.</c:v>
                </c:pt>
                <c:pt idx="1">
                  <c:v>2035 r.</c:v>
                </c:pt>
                <c:pt idx="2">
                  <c:v>2040 r.</c:v>
                </c:pt>
              </c:strCache>
            </c:strRef>
          </c:cat>
          <c:val>
            <c:numRef>
              <c:f>Arkusz7!$G$28:$I$28</c:f>
              <c:numCache>
                <c:formatCode>0%</c:formatCode>
                <c:ptCount val="3"/>
                <c:pt idx="0">
                  <c:v>7.9530638852672753E-2</c:v>
                </c:pt>
                <c:pt idx="1">
                  <c:v>9.7783572359843543E-2</c:v>
                </c:pt>
                <c:pt idx="2">
                  <c:v>6.1277705345501955E-2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68-4DB1-8340-7BE2D4EAC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705984"/>
        <c:axId val="1549810656"/>
      </c:areaChart>
      <c:catAx>
        <c:axId val="162470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9810656"/>
        <c:crosses val="autoZero"/>
        <c:auto val="1"/>
        <c:lblAlgn val="ctr"/>
        <c:lblOffset val="100"/>
        <c:noMultiLvlLbl val="0"/>
      </c:catAx>
      <c:valAx>
        <c:axId val="1549810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4705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C75A-1734-6242-92A2-D45E8414F729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6AF5-B417-9B47-A1AE-54BA11799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8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0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1A6A5-6D4E-4617-A015-458F3EFD4BF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5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A6D02-F1C2-4FDF-BE28-352C843E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2076D9-F07C-478C-BAD6-2E6336892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032866-A4BD-497A-BED9-57CC58B6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061001-8E67-4C4F-9EAC-C3A0DB63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CD67AB-408A-4152-8B32-F0B08621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8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22C1E-9962-4DA8-AA5A-6F2DD90A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B71F21-84E9-40C7-93AC-6A1BA411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E57A9F-3DD8-4333-8EF7-00640937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7ECBD8-56BC-477B-A837-314A7B17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9186EE-DD29-4B0C-B1AC-85BBC2B0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47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C97F7CF-4902-47BB-9D59-70A85CAC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A06E53-2A5C-4597-953B-A1A48BDDA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C3124B-458A-4348-9C4F-AFF8B2EF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1F0DB4-D086-4335-B884-9FB9A6AF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A304D8-4DB8-41AF-8C4B-5CCADB5F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94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C32E56-B47F-4D0D-908C-8D68A750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98BEB1-8581-4B63-81EA-29E87C98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154956-6E07-489A-87DE-9FCE36C4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C041FD-0DD0-47DC-B5E5-BF4D3245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73C3D0-6852-40EC-98E2-425A8D95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01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52148-7FD1-463B-81F4-9B86789B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FBFE4B-B781-45ED-99FE-36C26D73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A0E51-7275-4D71-B76A-E6271371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B1798D-9821-4A20-B785-A9B90389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412EA5-7D3D-444E-80E2-F1C6A8FC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7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621A7-6584-4642-89E6-550D45D3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91EC4C-742E-4BB7-8EFE-825DD36A5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07F1A2-143E-4ADC-9991-EB1DA416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5E9CC0-A19D-4CEF-A976-DB271474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061A97-881E-4171-95D7-68C3C5AB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DD6EAA-21AA-4BA5-B30D-E8570F46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5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01708F-AF57-4CB1-9C2B-6B75052A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88D16F-E7E0-490F-93FF-554EF3A13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A9A611-58C5-4862-BF81-42F83DF8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55527E9-A775-4004-9D29-84D5ACE23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4CA558-198F-433E-90BE-3B7DD1757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FB17FA8-2623-4C82-8D1C-426C9A65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1A3D808-9B3C-4A80-89FC-7889DFB4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319458-040E-42B3-A5D1-C1152B8E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5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351C2-F887-42BC-9F0A-D8B4E2F0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F336CE5-C5F3-47D4-90B0-D7AB3B1D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970E92-FB86-450D-9A42-354FF633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5DEB54-F18F-4692-975F-0A25C8A7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69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41252C-1F5D-487A-94E3-C23CCA1B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10C83D-251C-4D2F-AB65-F3A74F88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90D965-2B79-41BF-8371-FCE8D95A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3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F74BE-C678-4CF8-943F-B5B806F5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5CA18-7CC4-4DEB-ABBB-4D935E83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25AF0D-F327-493A-8877-4656846E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DFAFE7-FA66-4BFF-BB90-23CBDA1B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A960C3-FC65-49C0-9EFF-3C73B863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CD9D3D-8605-4B0E-A53E-71BAEC9E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00B3C-78AF-4ACD-823E-F42E7DEB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5A03F80-F9BD-4A3E-BEC9-E2672C533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182662-124A-4E79-89D7-4235E35FC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9517B1-BB65-4C84-9E9B-F1B6E0CD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F503B9-224B-4C46-9175-D3DDE48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9DB217-0DC6-4C39-BB7A-6721A561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37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29F36-75E1-440A-ADB9-12753460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AE4CC4-132B-4351-9E4B-74E138AD1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1B4D28-40C7-4DB3-915D-3A2F111C6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017E-470B-448B-BC58-67A6271695D8}" type="datetimeFigureOut">
              <a:rPr lang="pl-PL" smtClean="0"/>
              <a:t>21.08.2025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9028FD-A8EA-4B1D-85E3-BFFD6FC4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8BEC2C-8707-4551-A360-010B4C3A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0ED1-B202-4617-A970-E13A7171D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0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prawo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rspo.gov.pl/institu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24000" y="3929441"/>
            <a:ext cx="9144000" cy="863675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+mn-lt"/>
                <a:cs typeface="Arial" panose="020B0604020202020204" pitchFamily="34" charset="0"/>
              </a:rPr>
              <a:t>Skutki społeczne zmian demograficznych </a:t>
            </a:r>
            <a:br>
              <a:rPr lang="pl-PL" sz="4000" b="1" dirty="0">
                <a:latin typeface="+mn-lt"/>
                <a:cs typeface="Arial" panose="020B0604020202020204" pitchFamily="34" charset="0"/>
              </a:rPr>
            </a:br>
            <a:r>
              <a:rPr lang="pl-PL" sz="4000" b="1" dirty="0">
                <a:latin typeface="+mn-lt"/>
                <a:cs typeface="Arial" panose="020B0604020202020204" pitchFamily="34" charset="0"/>
              </a:rPr>
              <a:t>w województwie pomorskim –  </a:t>
            </a:r>
            <a:br>
              <a:rPr lang="pl-PL" sz="4000" b="1" dirty="0">
                <a:latin typeface="+mn-lt"/>
                <a:cs typeface="Arial" panose="020B0604020202020204" pitchFamily="34" charset="0"/>
              </a:rPr>
            </a:br>
            <a:r>
              <a:rPr lang="pl-PL" sz="4000" b="1" dirty="0">
                <a:latin typeface="+mn-lt"/>
                <a:cs typeface="Arial" panose="020B0604020202020204" pitchFamily="34" charset="0"/>
              </a:rPr>
              <a:t>wyzwanie dla edukacji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56586" y="5877272"/>
            <a:ext cx="7078828" cy="863674"/>
          </a:xfrm>
        </p:spPr>
        <p:txBody>
          <a:bodyPr>
            <a:normAutofit/>
          </a:bodyPr>
          <a:lstStyle/>
          <a:p>
            <a:r>
              <a:rPr lang="pl-PL" sz="1800" dirty="0">
                <a:cs typeface="Arial" panose="020B0604020202020204" pitchFamily="34" charset="0"/>
              </a:rPr>
              <a:t>Gdańsk, 3 września 2025 r.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5C6A6-FC8A-4DBB-B6D5-64C3A2A3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473" y="5999270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2 szkoły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216025" y="948185"/>
            <a:ext cx="7856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Prognoza liczby uczniów w szkołach podstawowych </a:t>
            </a:r>
          </a:p>
          <a:p>
            <a:endParaRPr lang="pl-PL" sz="1000" b="1" dirty="0"/>
          </a:p>
          <a:p>
            <a:r>
              <a:rPr lang="pl-PL" sz="2000" b="1" dirty="0"/>
              <a:t>Szkoły regresji - 50% - 69% liczby uczniów z 2023 roku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A1E11-3A2A-4DA0-A53F-801DCCAD7949}"/>
              </a:ext>
            </a:extLst>
          </p:cNvPr>
          <p:cNvSpPr/>
          <p:nvPr/>
        </p:nvSpPr>
        <p:spPr>
          <a:xfrm>
            <a:off x="1288080" y="2137093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2030 r.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939BCA-4337-402F-B2AA-BF38B5FD42A8}"/>
              </a:ext>
            </a:extLst>
          </p:cNvPr>
          <p:cNvSpPr/>
          <p:nvPr/>
        </p:nvSpPr>
        <p:spPr>
          <a:xfrm>
            <a:off x="5684059" y="2137093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2035 r.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2C66BF4-C100-41E7-917A-35AE53B151E9}"/>
              </a:ext>
            </a:extLst>
          </p:cNvPr>
          <p:cNvSpPr/>
          <p:nvPr/>
        </p:nvSpPr>
        <p:spPr>
          <a:xfrm>
            <a:off x="9818431" y="2083539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2040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E8EF52-844B-4EEF-B58F-54DD39B5A65C}"/>
              </a:ext>
            </a:extLst>
          </p:cNvPr>
          <p:cNvSpPr/>
          <p:nvPr/>
        </p:nvSpPr>
        <p:spPr>
          <a:xfrm>
            <a:off x="5004651" y="59410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89 szkół - 12% szkół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033EE7-0C69-4D60-B089-245C9685C252}"/>
              </a:ext>
            </a:extLst>
          </p:cNvPr>
          <p:cNvSpPr/>
          <p:nvPr/>
        </p:nvSpPr>
        <p:spPr>
          <a:xfrm>
            <a:off x="9333339" y="59118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138 szkół - 18% szkół</a:t>
            </a:r>
          </a:p>
          <a:p>
            <a:r>
              <a:rPr lang="pl-PL" dirty="0"/>
              <a:t>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FD5840D-4118-4ACD-9108-2E1AF480B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004" y="2787313"/>
            <a:ext cx="4064400" cy="28222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281FB5A-7F98-44BD-8484-0772BA8B4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008" y="2788236"/>
            <a:ext cx="4064400" cy="282225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C058170-1FCF-41D4-AA54-EE7EDE08A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89008"/>
            <a:ext cx="4064400" cy="282225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C4881D3-2D8A-7830-4C5E-675AB78E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112707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5C6A6-FC8A-4DBB-B6D5-64C3A2A3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279" y="6225046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brak szkół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216025" y="954434"/>
            <a:ext cx="7856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Prognoza liczby uczniów w szkołach podstawowych </a:t>
            </a:r>
          </a:p>
          <a:p>
            <a:endParaRPr lang="pl-PL" sz="1000" b="1" dirty="0"/>
          </a:p>
          <a:p>
            <a:r>
              <a:rPr lang="pl-PL" sz="2000" b="1" dirty="0"/>
              <a:t>Szkoły silnej regresji - poniżej 49% liczby uczniów z 2023 roku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A1E11-3A2A-4DA0-A53F-801DCCAD7949}"/>
              </a:ext>
            </a:extLst>
          </p:cNvPr>
          <p:cNvSpPr/>
          <p:nvPr/>
        </p:nvSpPr>
        <p:spPr>
          <a:xfrm>
            <a:off x="1515805" y="2334130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2030 r.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939BCA-4337-402F-B2AA-BF38B5FD42A8}"/>
              </a:ext>
            </a:extLst>
          </p:cNvPr>
          <p:cNvSpPr/>
          <p:nvPr/>
        </p:nvSpPr>
        <p:spPr>
          <a:xfrm>
            <a:off x="5685855" y="2302286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2035 r.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2C66BF4-C100-41E7-917A-35AE53B151E9}"/>
              </a:ext>
            </a:extLst>
          </p:cNvPr>
          <p:cNvSpPr/>
          <p:nvPr/>
        </p:nvSpPr>
        <p:spPr>
          <a:xfrm>
            <a:off x="9855906" y="2320018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2040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E8EF52-844B-4EEF-B58F-54DD39B5A65C}"/>
              </a:ext>
            </a:extLst>
          </p:cNvPr>
          <p:cNvSpPr/>
          <p:nvPr/>
        </p:nvSpPr>
        <p:spPr>
          <a:xfrm>
            <a:off x="5241008" y="61257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2 szkoły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033EE7-0C69-4D60-B089-245C9685C252}"/>
              </a:ext>
            </a:extLst>
          </p:cNvPr>
          <p:cNvSpPr/>
          <p:nvPr/>
        </p:nvSpPr>
        <p:spPr>
          <a:xfrm>
            <a:off x="9273378" y="60474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20 szkół - 3% szkół</a:t>
            </a:r>
          </a:p>
          <a:p>
            <a:r>
              <a:rPr lang="pl-PL" dirty="0"/>
              <a:t> 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C0F2B7DE-D8EE-4A46-B027-CA497478F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7204"/>
            <a:ext cx="4064400" cy="282225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56DEB05-39A7-4477-845E-31E1CA1F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801" y="3037204"/>
            <a:ext cx="4064400" cy="282225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5F64C737-A5F8-4514-A147-93F437827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02" y="3026510"/>
            <a:ext cx="4064400" cy="282225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F0C76FC-58C8-0B43-9ED4-7A654A77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397765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-910815" y="643001"/>
            <a:ext cx="679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 </a:t>
            </a:r>
            <a:r>
              <a:rPr lang="pl-PL" sz="2000" b="1" dirty="0">
                <a:solidFill>
                  <a:schemeClr val="accent1"/>
                </a:solidFill>
              </a:rPr>
              <a:t>Podsumowanie trendów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A341A-D1E3-4030-AADA-A5639B3782F7}"/>
              </a:ext>
            </a:extLst>
          </p:cNvPr>
          <p:cNvSpPr txBox="1"/>
          <p:nvPr/>
        </p:nvSpPr>
        <p:spPr>
          <a:xfrm>
            <a:off x="788444" y="32747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9F0F0-3856-4C73-9167-76106B8B255E}"/>
              </a:ext>
            </a:extLst>
          </p:cNvPr>
          <p:cNvSpPr txBox="1"/>
          <p:nvPr/>
        </p:nvSpPr>
        <p:spPr>
          <a:xfrm>
            <a:off x="6590685" y="33414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ABA33D9-36C4-424A-98E9-83AD15EED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33072" r="3450" b="7870"/>
          <a:stretch/>
        </p:blipFill>
        <p:spPr>
          <a:xfrm>
            <a:off x="685896" y="5044277"/>
            <a:ext cx="4978056" cy="18002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63AA736-D97B-45BE-96FD-8959CD097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33072" r="3450" b="7870"/>
          <a:stretch/>
        </p:blipFill>
        <p:spPr>
          <a:xfrm>
            <a:off x="5663952" y="5050446"/>
            <a:ext cx="4394448" cy="18002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D20066B-082E-4220-B491-81C344A81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33072" r="55695" b="7870"/>
          <a:stretch/>
        </p:blipFill>
        <p:spPr>
          <a:xfrm>
            <a:off x="10058400" y="5033515"/>
            <a:ext cx="2133600" cy="18002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6702107-BC9C-4B76-B379-4C7F01A6A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4" t="33072" r="3450" b="7870"/>
          <a:stretch/>
        </p:blipFill>
        <p:spPr>
          <a:xfrm>
            <a:off x="0" y="5044277"/>
            <a:ext cx="711410" cy="1800200"/>
          </a:xfrm>
          <a:prstGeom prst="rect">
            <a:avLst/>
          </a:prstGeom>
        </p:spPr>
      </p:pic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DE72CD90-9C67-4D30-B047-A9F706D92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484088"/>
              </p:ext>
            </p:extLst>
          </p:nvPr>
        </p:nvGraphicFramePr>
        <p:xfrm>
          <a:off x="216025" y="1073888"/>
          <a:ext cx="11759950" cy="367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ACABD2B1-4D76-8508-7BE0-80C0D6B9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237310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A341A-D1E3-4030-AADA-A5639B3782F7}"/>
              </a:ext>
            </a:extLst>
          </p:cNvPr>
          <p:cNvSpPr txBox="1"/>
          <p:nvPr/>
        </p:nvSpPr>
        <p:spPr>
          <a:xfrm>
            <a:off x="788444" y="32747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9F0F0-3856-4C73-9167-76106B8B255E}"/>
              </a:ext>
            </a:extLst>
          </p:cNvPr>
          <p:cNvSpPr txBox="1"/>
          <p:nvPr/>
        </p:nvSpPr>
        <p:spPr>
          <a:xfrm>
            <a:off x="6590685" y="33414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8ECE436A-4D2D-48B3-A5F8-1B412492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60" y="1464425"/>
            <a:ext cx="11455880" cy="5856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/>
              <a:t>16.04.2025 r. </a:t>
            </a:r>
            <a:r>
              <a:rPr lang="pl-PL" sz="1400" dirty="0"/>
              <a:t>– Posiedzenie Pomorskiej Rady Oświatowej dotyczące obserwowanych tendencji demograficznych i ich konsekwencji w sferze edukacji</a:t>
            </a:r>
          </a:p>
          <a:p>
            <a:pPr marL="0" indent="0">
              <a:buNone/>
            </a:pPr>
            <a:r>
              <a:rPr lang="pl-PL" sz="1400" b="1" dirty="0"/>
              <a:t>06.06.2025 r. </a:t>
            </a:r>
            <a:r>
              <a:rPr lang="pl-PL" sz="1400" dirty="0"/>
              <a:t>- Stanowisko Pomorskiej Rady Oświatowej w sprawie wyzwań dla systemu oświaty wynikających ze zmian demograficznych</a:t>
            </a:r>
            <a:br>
              <a:rPr lang="pl-PL" sz="1400" dirty="0"/>
            </a:br>
            <a:endParaRPr lang="pl-PL" sz="1400" dirty="0"/>
          </a:p>
          <a:p>
            <a:pPr marL="0" indent="0">
              <a:buNone/>
            </a:pPr>
            <a:r>
              <a:rPr lang="pl-PL" sz="1400" dirty="0"/>
              <a:t>Rekomendacje:</a:t>
            </a:r>
          </a:p>
          <a:p>
            <a:pPr marL="0" indent="0">
              <a:buNone/>
            </a:pPr>
            <a:endParaRPr lang="pl-PL" sz="600" dirty="0"/>
          </a:p>
          <a:p>
            <a:pPr marL="800100" lvl="1" indent="-342900">
              <a:buAutoNum type="arabicParenR"/>
            </a:pPr>
            <a:r>
              <a:rPr lang="pl-PL" sz="1400" b="1" dirty="0"/>
              <a:t>w zakresie organizacji szkoły:</a:t>
            </a:r>
            <a:r>
              <a:rPr lang="pl-PL" sz="1400" dirty="0"/>
              <a:t> </a:t>
            </a:r>
          </a:p>
          <a:p>
            <a:pPr lvl="2"/>
            <a:r>
              <a:rPr lang="pl-PL" sz="1400" dirty="0"/>
              <a:t>rozszerzenie katalogu możliwości tworzenia oddziałów łączonych oraz możliwości prowadzenia zajęć w grupach różnowiekowych przy jednoczesnym ustaleniu warunków i standardów ich tworzenia </a:t>
            </a:r>
          </a:p>
          <a:p>
            <a:pPr lvl="2"/>
            <a:r>
              <a:rPr lang="pl-PL" sz="1400" dirty="0"/>
              <a:t>poszerzenie katalogu przesłanek do zapewnienia nauczycielowi prowadzącemu zajęcia wsparcia nauczyciela współorganizującego kształcenie lub innego specjalisty </a:t>
            </a:r>
          </a:p>
          <a:p>
            <a:pPr marL="914400" lvl="2" indent="0">
              <a:buNone/>
            </a:pPr>
            <a:endParaRPr lang="pl-PL" sz="600" dirty="0"/>
          </a:p>
          <a:p>
            <a:pPr marL="800100" lvl="1" indent="-342900">
              <a:buAutoNum type="arabicParenR"/>
            </a:pPr>
            <a:r>
              <a:rPr lang="pl-PL" sz="1400" b="1" dirty="0"/>
              <a:t>w zakresie prowadzenia, zakładania, przekształcania lub likwidowania szkół</a:t>
            </a:r>
            <a:r>
              <a:rPr lang="pl-PL" sz="1400" dirty="0"/>
              <a:t>: </a:t>
            </a:r>
          </a:p>
          <a:p>
            <a:pPr lvl="2"/>
            <a:r>
              <a:rPr lang="pl-PL" sz="1400" dirty="0"/>
              <a:t>uwzględnienie możliwości współprowadzenia szkoły przez różne jednostki samorządu terytorialnego</a:t>
            </a:r>
          </a:p>
          <a:p>
            <a:pPr lvl="2"/>
            <a:r>
              <a:rPr lang="pl-PL" sz="1400" dirty="0"/>
              <a:t>wprowadzenie możliwości tworzenia zespołów szkół podstawowych</a:t>
            </a:r>
          </a:p>
          <a:p>
            <a:pPr lvl="2"/>
            <a:r>
              <a:rPr lang="pl-PL" sz="1400" dirty="0"/>
              <a:t>uproszczenie procedury przekształcania szkół w filie szkół bez konieczności likwidacji szkoły przekształcanej </a:t>
            </a:r>
          </a:p>
          <a:p>
            <a:pPr lvl="2"/>
            <a:r>
              <a:rPr lang="pl-PL" sz="1400" dirty="0"/>
              <a:t>umożliwienie wykorzystania wolnej przestrzeni szkół do realizacji innych zadań publicznych </a:t>
            </a:r>
          </a:p>
          <a:p>
            <a:pPr marL="914400" lvl="2" indent="0">
              <a:buNone/>
            </a:pPr>
            <a:endParaRPr lang="pl-PL" sz="600" dirty="0"/>
          </a:p>
          <a:p>
            <a:pPr marL="800100" lvl="1" indent="-342900">
              <a:buAutoNum type="arabicParenR"/>
            </a:pPr>
            <a:r>
              <a:rPr lang="pl-PL" sz="1400" b="1" dirty="0"/>
              <a:t>w zakresie doskonalenia nauczycieli: </a:t>
            </a:r>
            <a:r>
              <a:rPr lang="pl-PL" sz="1400" dirty="0"/>
              <a:t>zapewnienie systemowego wsparcia nauczycieli w zakresie pracy w oddziałach łączonych i grupach różnowiekowych </a:t>
            </a:r>
          </a:p>
          <a:p>
            <a:pPr marL="800100" lvl="1" indent="-342900">
              <a:buAutoNum type="arabicParenR"/>
            </a:pPr>
            <a:endParaRPr lang="pl-PL" sz="600" dirty="0"/>
          </a:p>
          <a:p>
            <a:pPr marL="800100" lvl="1" indent="-342900">
              <a:buAutoNum type="arabicParenR"/>
            </a:pPr>
            <a:r>
              <a:rPr lang="pl-PL" sz="1400" b="1" dirty="0"/>
              <a:t>w zakresie finasowania:</a:t>
            </a:r>
            <a:r>
              <a:rPr lang="pl-PL" sz="1400" dirty="0"/>
              <a:t> zapewnienie pełnego bezpieczeństwa finansowego małym szkołom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7AA4EE-5D87-CD36-8014-785FBACF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F9ABB0-7267-54D7-F289-B94993D722AA}"/>
              </a:ext>
            </a:extLst>
          </p:cNvPr>
          <p:cNvSpPr txBox="1"/>
          <p:nvPr/>
        </p:nvSpPr>
        <p:spPr>
          <a:xfrm>
            <a:off x="368060" y="853873"/>
            <a:ext cx="547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Rekomendacje Pomorskiej Rady Oświatowej</a:t>
            </a:r>
          </a:p>
        </p:txBody>
      </p:sp>
    </p:spTree>
    <p:extLst>
      <p:ext uri="{BB962C8B-B14F-4D97-AF65-F5344CB8AC3E}">
        <p14:creationId xmlns:p14="http://schemas.microsoft.com/office/powerpoint/2010/main" val="189403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A341A-D1E3-4030-AADA-A5639B3782F7}"/>
              </a:ext>
            </a:extLst>
          </p:cNvPr>
          <p:cNvSpPr txBox="1"/>
          <p:nvPr/>
        </p:nvSpPr>
        <p:spPr>
          <a:xfrm>
            <a:off x="788444" y="32747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9F0F0-3856-4C73-9167-76106B8B255E}"/>
              </a:ext>
            </a:extLst>
          </p:cNvPr>
          <p:cNvSpPr txBox="1"/>
          <p:nvPr/>
        </p:nvSpPr>
        <p:spPr>
          <a:xfrm>
            <a:off x="6590685" y="33414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8ECE436A-4D2D-48B3-A5F8-1B412492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60" y="1206324"/>
            <a:ext cx="11455880" cy="5856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/>
              <a:t>15.07.2025 r. </a:t>
            </a:r>
            <a:r>
              <a:rPr lang="pl-PL" sz="1400" dirty="0"/>
              <a:t>– skierowanie do konsultacji projektu ustawy - Prawo oświatowe i niektórych innych ustaw dot. m.in. małych szkół przez MEN</a:t>
            </a:r>
            <a:br>
              <a:rPr lang="pl-PL" sz="1400" dirty="0"/>
            </a:br>
            <a:endParaRPr lang="pl-PL" sz="1400" dirty="0"/>
          </a:p>
          <a:p>
            <a:pPr marL="0" indent="0">
              <a:buNone/>
            </a:pPr>
            <a:r>
              <a:rPr lang="pl-PL" sz="1400" dirty="0"/>
              <a:t>Celem projektu jest przede wszystkim:</a:t>
            </a:r>
          </a:p>
          <a:p>
            <a:r>
              <a:rPr lang="pl-PL" sz="1400" dirty="0"/>
              <a:t>skuteczniejsze dostosowanie systemu edukacji do prognozowanych zmian demograficznych</a:t>
            </a:r>
          </a:p>
          <a:p>
            <a:r>
              <a:rPr lang="pl-PL" sz="1400" dirty="0"/>
              <a:t>zapewnienie wysokiej jakości edukacji, dostępnej jak najbliżej miejsca zamieszkania dzieci, z możliwością rozwijania funkcji społecznych i wspólnotowych szkół</a:t>
            </a:r>
          </a:p>
          <a:p>
            <a:r>
              <a:rPr lang="pl-PL" sz="1400" dirty="0"/>
              <a:t>wzmocnienie roli lokalnych społeczności i organów samorządowych w organizacji i funkcjonowaniu szkół</a:t>
            </a:r>
          </a:p>
          <a:p>
            <a:r>
              <a:rPr lang="pl-PL" sz="1400" dirty="0"/>
              <a:t>uproszczenie procedur i odciążenie organów nadzoru pedagogicznego i administracji oświatowej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7A9A2F-736F-45C1-970D-22AAEDE46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56198"/>
            <a:ext cx="7899817" cy="335969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637FFDEE-C432-D112-9692-A2B82D52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0E6BEB-D1AD-7C3B-43F4-3CAB5ECD7CE3}"/>
              </a:ext>
            </a:extLst>
          </p:cNvPr>
          <p:cNvSpPr txBox="1"/>
          <p:nvPr/>
        </p:nvSpPr>
        <p:spPr>
          <a:xfrm>
            <a:off x="368060" y="642520"/>
            <a:ext cx="547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Działania Ministerstwa Edukacji Narodowej</a:t>
            </a:r>
          </a:p>
        </p:txBody>
      </p:sp>
    </p:spTree>
    <p:extLst>
      <p:ext uri="{BB962C8B-B14F-4D97-AF65-F5344CB8AC3E}">
        <p14:creationId xmlns:p14="http://schemas.microsoft.com/office/powerpoint/2010/main" val="70038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+mn-lt"/>
                <a:cs typeface="Arial" panose="020B0604020202020204" pitchFamily="34" charset="0"/>
              </a:rPr>
              <a:t>Zmiany demograficzne a edukacja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/>
                </a:solidFill>
                <a:cs typeface="Arial" panose="020B0604020202020204" pitchFamily="34" charset="0"/>
              </a:rPr>
              <a:t>Prognozy GUS dla Polski z 2023 r. </a:t>
            </a:r>
          </a:p>
          <a:p>
            <a:pPr marL="0" indent="0">
              <a:buNone/>
            </a:pPr>
            <a:endParaRPr lang="pl-PL" sz="2000" dirty="0">
              <a:cs typeface="Arial" panose="020B0604020202020204" pitchFamily="34" charset="0"/>
            </a:endParaRPr>
          </a:p>
          <a:p>
            <a:r>
              <a:rPr lang="pl-PL" sz="2000" dirty="0">
                <a:cs typeface="Arial" panose="020B0604020202020204" pitchFamily="34" charset="0"/>
              </a:rPr>
              <a:t>do roku szkolnego 2030/2031 liczba dzieci w placówkach wychowania przedszkolnego zmniejszy się o 322 tys., tj. o 22%</a:t>
            </a: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r>
              <a:rPr lang="pl-PL" sz="2000" dirty="0">
                <a:cs typeface="Arial" panose="020B0604020202020204" pitchFamily="34" charset="0"/>
              </a:rPr>
              <a:t>od roku szkolnego 2027/2028 w ciągu 4 lat liczba uczniów szkół podstawowych będzie stopniowo zmniejszać się o ok. 169 tys.</a:t>
            </a: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r>
              <a:rPr lang="pl-PL" sz="2000" dirty="0">
                <a:cs typeface="Arial" panose="020B0604020202020204" pitchFamily="34" charset="0"/>
              </a:rPr>
              <a:t>w roku szkolnym 2027/2028 liczba uczniów szkół ponadpodstawowych względem roku szkolnego 2023/2024 zmniejszy się o 280 tys., tj. o ok. 16% </a:t>
            </a:r>
            <a:br>
              <a:rPr lang="pl-PL" sz="2000" dirty="0">
                <a:cs typeface="Arial" panose="020B0604020202020204" pitchFamily="34" charset="0"/>
              </a:rPr>
            </a:br>
            <a:endParaRPr lang="pl-PL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Za: Monika </a:t>
            </a:r>
            <a:r>
              <a:rPr lang="pl-PL" sz="1400" dirty="0" err="1">
                <a:cs typeface="Arial" panose="020B0604020202020204" pitchFamily="34" charset="0"/>
              </a:rPr>
              <a:t>Sewastianowicz</a:t>
            </a:r>
            <a:r>
              <a:rPr lang="pl-PL" sz="1400" dirty="0">
                <a:cs typeface="Arial" panose="020B0604020202020204" pitchFamily="34" charset="0"/>
              </a:rPr>
              <a:t>, „Mniej uczniów nie musi oznaczać oświatowej tragedii”, </a:t>
            </a:r>
            <a:r>
              <a:rPr lang="pl-PL" sz="1400" dirty="0">
                <a:cs typeface="Arial" panose="020B0604020202020204" pitchFamily="34" charset="0"/>
                <a:hlinkClick r:id="rId4"/>
              </a:rPr>
              <a:t>www.prawo.pl</a:t>
            </a:r>
            <a:r>
              <a:rPr lang="pl-PL" sz="1400" dirty="0">
                <a:cs typeface="Arial" panose="020B0604020202020204" pitchFamily="34" charset="0"/>
              </a:rPr>
              <a:t> 4.10.2023 r.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1726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+mn-lt"/>
                <a:cs typeface="Arial" panose="020B0604020202020204" pitchFamily="34" charset="0"/>
              </a:rPr>
              <a:t>Zmiany demograficzne a edukacja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6711"/>
            <a:ext cx="10515600" cy="5858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2000" b="1" dirty="0">
                <a:solidFill>
                  <a:schemeClr val="accent1"/>
                </a:solidFill>
                <a:cs typeface="Arial" panose="020B0604020202020204" pitchFamily="34" charset="0"/>
              </a:rPr>
              <a:t>Na</a:t>
            </a:r>
            <a:r>
              <a:rPr lang="pl-PL" sz="20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1"/>
                </a:solidFill>
                <a:cs typeface="Arial" panose="020B0604020202020204" pitchFamily="34" charset="0"/>
              </a:rPr>
              <a:t>596 publicznych szkół podstawowych w województwie pomorskim </a:t>
            </a:r>
            <a:br>
              <a:rPr lang="pl-PL" sz="20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l-PL" sz="1600" dirty="0">
                <a:cs typeface="Arial" panose="020B0604020202020204" pitchFamily="34" charset="0"/>
              </a:rPr>
              <a:t>(prowadzonych przez </a:t>
            </a:r>
            <a:r>
              <a:rPr lang="pl-PL" sz="1600" dirty="0" err="1">
                <a:cs typeface="Arial" panose="020B0604020202020204" pitchFamily="34" charset="0"/>
              </a:rPr>
              <a:t>jst</a:t>
            </a:r>
            <a:r>
              <a:rPr lang="pl-PL" sz="1600" dirty="0">
                <a:cs typeface="Arial" panose="020B0604020202020204" pitchFamily="34" charset="0"/>
              </a:rPr>
              <a:t>, bez specyfiki, dla dzieci lub młodzieży, SP bez szkół filialnych)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cs typeface="Arial" panose="020B0604020202020204" pitchFamily="34" charset="0"/>
              </a:rPr>
              <a:t>około 10% (59 szkół) to szkoły jednociągowe liczące od 25 do 95 uczniów, przy czym: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pl-PL" sz="2000" dirty="0">
                <a:cs typeface="Arial" panose="020B0604020202020204" pitchFamily="34" charset="0"/>
              </a:rPr>
              <a:t>średnia liczba uczniów wynosi 74</a:t>
            </a:r>
          </a:p>
          <a:p>
            <a:pPr>
              <a:lnSpc>
                <a:spcPct val="120000"/>
              </a:lnSpc>
            </a:pPr>
            <a:r>
              <a:rPr lang="pl-PL" sz="2000" dirty="0">
                <a:cs typeface="Arial" panose="020B0604020202020204" pitchFamily="34" charset="0"/>
              </a:rPr>
              <a:t>około 14% (80 szkół) to szkoły jednociągowe liczące od 96 do 143 uczniów, przy czym: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pl-PL" sz="2000" dirty="0">
                <a:cs typeface="Arial" panose="020B0604020202020204" pitchFamily="34" charset="0"/>
              </a:rPr>
              <a:t>średnia liczba uczniów wynosi 120 </a:t>
            </a:r>
          </a:p>
          <a:p>
            <a:pPr marL="0" indent="0">
              <a:buNone/>
            </a:pPr>
            <a:endParaRPr lang="pl-PL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>
                <a:cs typeface="Arial" panose="020B0604020202020204" pitchFamily="34" charset="0"/>
              </a:rPr>
              <a:t>Filie szkół podstawowych: liczba filii – 9, liczba uczniów w filiach: od 11 do 55, średnio około 30 uczniów </a:t>
            </a:r>
          </a:p>
          <a:p>
            <a:pPr marL="0" indent="0">
              <a:buNone/>
            </a:pPr>
            <a:r>
              <a:rPr lang="pl-PL" sz="1400" u="sng" dirty="0">
                <a:cs typeface="Arial" panose="020B0604020202020204" pitchFamily="34" charset="0"/>
                <a:hlinkClick r:id="rId4"/>
              </a:rPr>
              <a:t>https://rspo.gov.pl/institutions</a:t>
            </a:r>
            <a:r>
              <a:rPr lang="pl-PL" sz="1400" dirty="0">
                <a:cs typeface="Arial" panose="020B0604020202020204" pitchFamily="34" charset="0"/>
              </a:rPr>
              <a:t> dane z 8.04.2025 r.</a:t>
            </a:r>
          </a:p>
          <a:p>
            <a:pPr marL="0" indent="0" algn="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631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3001617" y="104656"/>
            <a:ext cx="67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Zmiany demograficzne a edukacja 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CEB54844-B793-4CE2-8730-848F05131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211" y="2797041"/>
            <a:ext cx="2904753" cy="9555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A341A-D1E3-4030-AADA-A5639B3782F7}"/>
              </a:ext>
            </a:extLst>
          </p:cNvPr>
          <p:cNvSpPr txBox="1"/>
          <p:nvPr/>
        </p:nvSpPr>
        <p:spPr>
          <a:xfrm>
            <a:off x="788444" y="32747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9F0F0-3856-4C73-9167-76106B8B255E}"/>
              </a:ext>
            </a:extLst>
          </p:cNvPr>
          <p:cNvSpPr txBox="1"/>
          <p:nvPr/>
        </p:nvSpPr>
        <p:spPr>
          <a:xfrm>
            <a:off x="6590685" y="33414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98AA3F1-C757-4090-BDFF-8AC32AC67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982" y="4136366"/>
            <a:ext cx="2162477" cy="1095528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A93F860C-5543-41ED-AB1D-7CE8EC210503}"/>
              </a:ext>
            </a:extLst>
          </p:cNvPr>
          <p:cNvSpPr/>
          <p:nvPr/>
        </p:nvSpPr>
        <p:spPr>
          <a:xfrm>
            <a:off x="302289" y="1180841"/>
            <a:ext cx="9044186" cy="4496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accent1"/>
                </a:solidFill>
              </a:rPr>
              <a:t>Analiza przeprowadzona w Departamencie Edukacji UMWP</a:t>
            </a:r>
          </a:p>
          <a:p>
            <a:endParaRPr lang="pl-PL" sz="16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Cel analizy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b="1" dirty="0">
                <a:solidFill>
                  <a:schemeClr val="tx1"/>
                </a:solidFill>
              </a:rPr>
              <a:t>prognoza demograficzna </a:t>
            </a:r>
            <a:r>
              <a:rPr lang="pl-PL" sz="1600" dirty="0">
                <a:solidFill>
                  <a:schemeClr val="tx1"/>
                </a:solidFill>
              </a:rPr>
              <a:t>dla wszystkich </a:t>
            </a:r>
            <a:r>
              <a:rPr lang="pl-PL" sz="1600" b="1" dirty="0">
                <a:solidFill>
                  <a:schemeClr val="tx1"/>
                </a:solidFill>
              </a:rPr>
              <a:t>szkół podstawowych </a:t>
            </a:r>
            <a:r>
              <a:rPr lang="pl-PL" sz="1600" dirty="0">
                <a:solidFill>
                  <a:schemeClr val="tx1"/>
                </a:solidFill>
              </a:rPr>
              <a:t>w województwie pomorskim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Źródła danych</a:t>
            </a:r>
            <a:r>
              <a:rPr lang="pl-PL" sz="1600" dirty="0">
                <a:solidFill>
                  <a:schemeClr val="tx1"/>
                </a:solidFill>
              </a:rPr>
              <a:t>: Informacje statystyczne – </a:t>
            </a:r>
            <a:r>
              <a:rPr lang="pl-PL" sz="1600" b="1" dirty="0">
                <a:solidFill>
                  <a:schemeClr val="tx1"/>
                </a:solidFill>
              </a:rPr>
              <a:t>Główny Urząd Statystyczny </a:t>
            </a:r>
            <a:r>
              <a:rPr lang="pl-PL" sz="1600" dirty="0">
                <a:solidFill>
                  <a:schemeClr val="tx1"/>
                </a:solidFill>
              </a:rPr>
              <a:t>(GUS)</a:t>
            </a:r>
          </a:p>
          <a:p>
            <a:r>
              <a:rPr lang="pl-PL" sz="1600" dirty="0">
                <a:solidFill>
                  <a:schemeClr val="tx1"/>
                </a:solidFill>
              </a:rPr>
              <a:t>oraz Portal Otwarte Dane przedstawiający dane z </a:t>
            </a:r>
            <a:r>
              <a:rPr lang="pl-PL" sz="1600" b="1" dirty="0">
                <a:solidFill>
                  <a:schemeClr val="tx1"/>
                </a:solidFill>
              </a:rPr>
              <a:t>Systemu Informacji Oświatowej </a:t>
            </a:r>
            <a:r>
              <a:rPr lang="pl-PL" sz="1600" dirty="0">
                <a:solidFill>
                  <a:schemeClr val="tx1"/>
                </a:solidFill>
              </a:rPr>
              <a:t>(SIO)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Horyzont czasowy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b="1" dirty="0">
                <a:solidFill>
                  <a:schemeClr val="tx1"/>
                </a:solidFill>
              </a:rPr>
              <a:t>2030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b="1" dirty="0">
                <a:solidFill>
                  <a:schemeClr val="tx1"/>
                </a:solidFill>
              </a:rPr>
              <a:t>2035</a:t>
            </a:r>
            <a:r>
              <a:rPr lang="pl-PL" sz="1600" dirty="0">
                <a:solidFill>
                  <a:schemeClr val="tx1"/>
                </a:solidFill>
              </a:rPr>
              <a:t> oraz </a:t>
            </a:r>
            <a:r>
              <a:rPr lang="pl-PL" sz="1600" b="1" dirty="0">
                <a:solidFill>
                  <a:schemeClr val="tx1"/>
                </a:solidFill>
              </a:rPr>
              <a:t>2040</a:t>
            </a:r>
            <a:r>
              <a:rPr lang="pl-PL" sz="1600" dirty="0">
                <a:solidFill>
                  <a:schemeClr val="tx1"/>
                </a:solidFill>
              </a:rPr>
              <a:t> rok 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Metodologia: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prognoza oparta na scenariuszu średnim GUS opracowanym w </a:t>
            </a:r>
            <a:r>
              <a:rPr lang="pl-PL" sz="1600" b="1" dirty="0">
                <a:solidFill>
                  <a:schemeClr val="tx1"/>
                </a:solidFill>
              </a:rPr>
              <a:t>2023</a:t>
            </a:r>
            <a:r>
              <a:rPr lang="pl-PL" sz="1600" dirty="0">
                <a:solidFill>
                  <a:schemeClr val="tx1"/>
                </a:solidFill>
              </a:rPr>
              <a:t> r., uznanym przez ekspertów z Rządowej Rady Ludnościowej za najbardziej prawdopodobny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uwzględniono (za GUS):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 model </a:t>
            </a:r>
            <a:r>
              <a:rPr lang="pl-PL" sz="1600" dirty="0" err="1">
                <a:solidFill>
                  <a:schemeClr val="tx1"/>
                </a:solidFill>
              </a:rPr>
              <a:t>Schmertmanna</a:t>
            </a:r>
            <a:r>
              <a:rPr lang="pl-PL" sz="1600" dirty="0">
                <a:solidFill>
                  <a:schemeClr val="tx1"/>
                </a:solidFill>
              </a:rPr>
              <a:t> w przypadku </a:t>
            </a:r>
            <a:r>
              <a:rPr lang="pl-PL" sz="1600" b="1" dirty="0">
                <a:solidFill>
                  <a:schemeClr val="tx1"/>
                </a:solidFill>
              </a:rPr>
              <a:t>dzietności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 modelowe tablice trwania życia ONZ w przypadku </a:t>
            </a:r>
            <a:r>
              <a:rPr lang="pl-PL" sz="1600" b="1" dirty="0">
                <a:solidFill>
                  <a:schemeClr val="tx1"/>
                </a:solidFill>
              </a:rPr>
              <a:t>umieralności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 model Rogersa-Castro w przypadku </a:t>
            </a:r>
            <a:r>
              <a:rPr lang="pl-PL" sz="1600" b="1" dirty="0">
                <a:solidFill>
                  <a:schemeClr val="tx1"/>
                </a:solidFill>
              </a:rPr>
              <a:t>migracji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Założenia</a:t>
            </a:r>
            <a:r>
              <a:rPr lang="pl-PL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sieć szkół podstawowych w województwie nie ulegnie zmianie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nie nastąpią zmiany strukturalne w zakresie organizacji pracy szkół podstawowych (np. skrócenie lub wydłużenie cyklu nauki)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 nie uwzględniono szkół podstawowych dla dorosłych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-1225609" y="927504"/>
            <a:ext cx="679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 </a:t>
            </a:r>
            <a:r>
              <a:rPr lang="pl-PL" sz="2000" b="1" dirty="0">
                <a:solidFill>
                  <a:schemeClr val="accent1"/>
                </a:solidFill>
              </a:rPr>
              <a:t>Sposób prezentacji wyników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A341A-D1E3-4030-AADA-A5639B3782F7}"/>
              </a:ext>
            </a:extLst>
          </p:cNvPr>
          <p:cNvSpPr txBox="1"/>
          <p:nvPr/>
        </p:nvSpPr>
        <p:spPr>
          <a:xfrm>
            <a:off x="788444" y="32747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9F0F0-3856-4C73-9167-76106B8B255E}"/>
              </a:ext>
            </a:extLst>
          </p:cNvPr>
          <p:cNvSpPr txBox="1"/>
          <p:nvPr/>
        </p:nvSpPr>
        <p:spPr>
          <a:xfrm>
            <a:off x="6590685" y="33414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l-PL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03A9E11-41C0-4502-BACE-917E6CF6E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28042"/>
              </p:ext>
            </p:extLst>
          </p:nvPr>
        </p:nvGraphicFramePr>
        <p:xfrm>
          <a:off x="652829" y="1577727"/>
          <a:ext cx="7550892" cy="3394140"/>
        </p:xfrm>
        <a:graphic>
          <a:graphicData uri="http://schemas.openxmlformats.org/drawingml/2006/table">
            <a:tbl>
              <a:tblPr firstRow="1" firstCol="1" bandRow="1"/>
              <a:tblGrid>
                <a:gridCol w="4592148">
                  <a:extLst>
                    <a:ext uri="{9D8B030D-6E8A-4147-A177-3AD203B41FA5}">
                      <a16:colId xmlns:a16="http://schemas.microsoft.com/office/drawing/2014/main" val="3963125604"/>
                    </a:ext>
                  </a:extLst>
                </a:gridCol>
                <a:gridCol w="2958744">
                  <a:extLst>
                    <a:ext uri="{9D8B030D-6E8A-4147-A177-3AD203B41FA5}">
                      <a16:colId xmlns:a16="http://schemas.microsoft.com/office/drawing/2014/main" val="2291150650"/>
                    </a:ext>
                  </a:extLst>
                </a:gridCol>
              </a:tblGrid>
              <a:tr h="487510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z liczbą uczniów: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Kategoria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10947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większą niż 110% liczby uczniów z 2023 r.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wzrostu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78479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przedziale 90-109,9% liczby uczniów z 2023 r.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równowagi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958574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przedziale 70-89,9% liczby uczniów z 2023 r.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 tendencji spadkowej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809687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przedziale 50-69,9% liczby uczniów z 2023 r.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regresji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12887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49,9% liczby uczniów z 2023 r.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silnej regresji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780876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A255232-3C36-DBEF-1E60-166D0183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365961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415812" y="737786"/>
            <a:ext cx="679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Sieć szkół podstawowych w województwie w 2023 r.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2D8506B-9CAC-4F07-BB38-B50D1981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96" y="1238812"/>
            <a:ext cx="7664071" cy="5321812"/>
          </a:xfrm>
          <a:prstGeom prst="rect">
            <a:avLst/>
          </a:prstGeom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9591FD8-A31A-49CF-B024-4DD90577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216" y="1443318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767 szkół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217DB3-8836-7F0A-C0EE-0E78BDF6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70773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5C6A6-FC8A-4DBB-B6D5-64C3A2A3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14" y="5623027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61 szkół - 8% szkół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216025" y="927020"/>
            <a:ext cx="7130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Prognoza liczby uczniów w szkołach podstawowych </a:t>
            </a:r>
          </a:p>
          <a:p>
            <a:endParaRPr lang="pl-PL" sz="1000" b="1" dirty="0"/>
          </a:p>
          <a:p>
            <a:r>
              <a:rPr lang="pl-PL" sz="2000" b="1" dirty="0"/>
              <a:t>Szkoły wzrostu - powyżej 110%  liczby uczniów z 2023 roku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9DD15AE-F4D6-4786-A553-6BDFEA8FB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5047"/>
            <a:ext cx="4064400" cy="282225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FDB62D-6D61-4B0C-9AF1-2903827AC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02" y="2497552"/>
            <a:ext cx="4064400" cy="282225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C59C163-07C6-4C2D-810E-ADD80D50E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02" y="2490057"/>
            <a:ext cx="4064400" cy="282225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B9A1E11-3A2A-4DA0-A53F-801DCCAD7949}"/>
              </a:ext>
            </a:extLst>
          </p:cNvPr>
          <p:cNvSpPr/>
          <p:nvPr/>
        </p:nvSpPr>
        <p:spPr>
          <a:xfrm>
            <a:off x="1500815" y="1942875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2030 r.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939BCA-4337-402F-B2AA-BF38B5FD42A8}"/>
              </a:ext>
            </a:extLst>
          </p:cNvPr>
          <p:cNvSpPr/>
          <p:nvPr/>
        </p:nvSpPr>
        <p:spPr>
          <a:xfrm>
            <a:off x="5685257" y="1939807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2035 r.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2C66BF4-C100-41E7-917A-35AE53B151E9}"/>
              </a:ext>
            </a:extLst>
          </p:cNvPr>
          <p:cNvSpPr/>
          <p:nvPr/>
        </p:nvSpPr>
        <p:spPr>
          <a:xfrm>
            <a:off x="9869699" y="1925940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2040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E8EF52-844B-4EEF-B58F-54DD39B5A65C}"/>
              </a:ext>
            </a:extLst>
          </p:cNvPr>
          <p:cNvSpPr/>
          <p:nvPr/>
        </p:nvSpPr>
        <p:spPr>
          <a:xfrm>
            <a:off x="5079602" y="5507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75 szkół - 10% szkół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033EE7-0C69-4D60-B089-245C9685C252}"/>
              </a:ext>
            </a:extLst>
          </p:cNvPr>
          <p:cNvSpPr/>
          <p:nvPr/>
        </p:nvSpPr>
        <p:spPr>
          <a:xfrm>
            <a:off x="9325844" y="5507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47 szkół - 6% szkół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EEB53AA-8647-70E1-BD86-DE897837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14359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5C6A6-FC8A-4DBB-B6D5-64C3A2A3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12" y="5802905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547 szkół - 71% szkół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216025" y="1006371"/>
            <a:ext cx="7130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Prognoza liczby uczniów w szkołach podstawowych </a:t>
            </a:r>
          </a:p>
          <a:p>
            <a:endParaRPr lang="pl-PL" sz="1000" b="1" dirty="0"/>
          </a:p>
          <a:p>
            <a:r>
              <a:rPr lang="pl-PL" sz="2000" b="1" dirty="0"/>
              <a:t>Szkoły równowagi - 90% - 109%  liczby uczniów z 2023 roku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A1E11-3A2A-4DA0-A53F-801DCCAD7949}"/>
              </a:ext>
            </a:extLst>
          </p:cNvPr>
          <p:cNvSpPr/>
          <p:nvPr/>
        </p:nvSpPr>
        <p:spPr>
          <a:xfrm>
            <a:off x="1500815" y="1935292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2030 r.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939BCA-4337-402F-B2AA-BF38B5FD42A8}"/>
              </a:ext>
            </a:extLst>
          </p:cNvPr>
          <p:cNvSpPr/>
          <p:nvPr/>
        </p:nvSpPr>
        <p:spPr>
          <a:xfrm>
            <a:off x="5685855" y="1935292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2035 r.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2C66BF4-C100-41E7-917A-35AE53B151E9}"/>
              </a:ext>
            </a:extLst>
          </p:cNvPr>
          <p:cNvSpPr/>
          <p:nvPr/>
        </p:nvSpPr>
        <p:spPr>
          <a:xfrm>
            <a:off x="9870896" y="1935292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2040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E8EF52-844B-4EEF-B58F-54DD39B5A65C}"/>
              </a:ext>
            </a:extLst>
          </p:cNvPr>
          <p:cNvSpPr/>
          <p:nvPr/>
        </p:nvSpPr>
        <p:spPr>
          <a:xfrm>
            <a:off x="5079602" y="57183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131 szkół - 17% szkół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033EE7-0C69-4D60-B089-245C9685C252}"/>
              </a:ext>
            </a:extLst>
          </p:cNvPr>
          <p:cNvSpPr/>
          <p:nvPr/>
        </p:nvSpPr>
        <p:spPr>
          <a:xfrm>
            <a:off x="9333339" y="57033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155 szkół - 20% szkół </a:t>
            </a:r>
          </a:p>
          <a:p>
            <a:r>
              <a:rPr lang="pl-PL" dirty="0"/>
              <a:t>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11C3F9E-8CFF-4780-BA7E-64BAC641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7955"/>
            <a:ext cx="4064400" cy="28222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348177D-8CE4-42FA-A3A8-B36E35E3C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800" y="2677955"/>
            <a:ext cx="4064400" cy="282225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4173E52-92EF-48CB-B50D-FA4BEADCB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00" y="2677955"/>
            <a:ext cx="4064400" cy="282225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19A2BFF9-9A83-6317-619E-759D7F12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</p:spTree>
    <p:extLst>
      <p:ext uri="{BB962C8B-B14F-4D97-AF65-F5344CB8AC3E}">
        <p14:creationId xmlns:p14="http://schemas.microsoft.com/office/powerpoint/2010/main" val="298624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5C6A6-FC8A-4DBB-B6D5-64C3A2A3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42" y="5922831"/>
            <a:ext cx="3223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157 szkół - 20% szkół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C94D70-E222-4AA9-97D5-153E0180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4C7B0-7286-433D-AC49-5BDFB337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D417-322D-4995-85A7-3AE387E20064}"/>
              </a:ext>
            </a:extLst>
          </p:cNvPr>
          <p:cNvSpPr txBox="1"/>
          <p:nvPr/>
        </p:nvSpPr>
        <p:spPr>
          <a:xfrm>
            <a:off x="216025" y="949071"/>
            <a:ext cx="8173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Prognoza liczby uczniów w szkołach podstawowych </a:t>
            </a:r>
          </a:p>
          <a:p>
            <a:endParaRPr lang="pl-PL" sz="1000" b="1" dirty="0"/>
          </a:p>
          <a:p>
            <a:r>
              <a:rPr lang="pl-PL" sz="2000" b="1" dirty="0"/>
              <a:t>Szkoły o tendencji spadkowej  - 70% - 89% liczby uczniów z 2023 roku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A1E11-3A2A-4DA0-A53F-801DCCAD7949}"/>
              </a:ext>
            </a:extLst>
          </p:cNvPr>
          <p:cNvSpPr/>
          <p:nvPr/>
        </p:nvSpPr>
        <p:spPr>
          <a:xfrm>
            <a:off x="1500815" y="2054642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2030 r.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939BCA-4337-402F-B2AA-BF38B5FD42A8}"/>
              </a:ext>
            </a:extLst>
          </p:cNvPr>
          <p:cNvSpPr/>
          <p:nvPr/>
        </p:nvSpPr>
        <p:spPr>
          <a:xfrm>
            <a:off x="5685257" y="2054642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2035 r.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2C66BF4-C100-41E7-917A-35AE53B151E9}"/>
              </a:ext>
            </a:extLst>
          </p:cNvPr>
          <p:cNvSpPr/>
          <p:nvPr/>
        </p:nvSpPr>
        <p:spPr>
          <a:xfrm>
            <a:off x="9870896" y="2035177"/>
            <a:ext cx="82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2040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E8EF52-844B-4EEF-B58F-54DD39B5A65C}"/>
              </a:ext>
            </a:extLst>
          </p:cNvPr>
          <p:cNvSpPr/>
          <p:nvPr/>
        </p:nvSpPr>
        <p:spPr>
          <a:xfrm>
            <a:off x="5027136" y="58464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470 szkół - 61% szkół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033EE7-0C69-4D60-B089-245C9685C252}"/>
              </a:ext>
            </a:extLst>
          </p:cNvPr>
          <p:cNvSpPr/>
          <p:nvPr/>
        </p:nvSpPr>
        <p:spPr>
          <a:xfrm>
            <a:off x="9310854" y="58025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407 szkół - 53% szkół </a:t>
            </a:r>
          </a:p>
          <a:p>
            <a:r>
              <a:rPr lang="pl-PL" dirty="0"/>
              <a:t>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22F52B0-54E9-408B-A9B2-B47E356FD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2334"/>
            <a:ext cx="4064400" cy="282225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95805E86-8E10-4EFB-981D-AF4719E4F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801" y="2692334"/>
            <a:ext cx="4064400" cy="282225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0E752BD-B7A6-4A8E-A0EB-2EEBDE084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02" y="2692426"/>
            <a:ext cx="4064400" cy="282225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8E2CC34-67C6-C907-3763-4BE17F8B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52119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83511E6-1681-9C76-39F5-83E73A01FC95}"/>
              </a:ext>
            </a:extLst>
          </p:cNvPr>
          <p:cNvSpPr txBox="1">
            <a:spLocks/>
          </p:cNvSpPr>
          <p:nvPr/>
        </p:nvSpPr>
        <p:spPr>
          <a:xfrm>
            <a:off x="2890571" y="44624"/>
            <a:ext cx="7957958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b="1">
                <a:latin typeface="Arial" panose="020B0604020202020204" pitchFamily="34" charset="0"/>
                <a:cs typeface="Arial" panose="020B0604020202020204" pitchFamily="34" charset="0"/>
              </a:rPr>
              <a:t>Zmiany demograficzne a edukacja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5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992</Words>
  <Application>Microsoft Macintosh PowerPoint</Application>
  <PresentationFormat>Panoramiczny</PresentationFormat>
  <Paragraphs>158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Motyw pakietu Office</vt:lpstr>
      <vt:lpstr>Skutki społeczne zmian demograficznych  w województwie pomorskim –   wyzwanie dla edukacji</vt:lpstr>
      <vt:lpstr>Zmiany demograficzne a edukacja </vt:lpstr>
      <vt:lpstr>Zmiany demograficzne a edukacja</vt:lpstr>
      <vt:lpstr>Prezentacja programu PowerPoint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  <vt:lpstr>Zmiany demograficzne a edukacja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Gumowski Marek</dc:creator>
  <cp:lastModifiedBy>Teresa Szakiel</cp:lastModifiedBy>
  <cp:revision>39</cp:revision>
  <cp:lastPrinted>2025-04-15T07:02:57Z</cp:lastPrinted>
  <dcterms:created xsi:type="dcterms:W3CDTF">2025-03-12T08:44:00Z</dcterms:created>
  <dcterms:modified xsi:type="dcterms:W3CDTF">2025-08-21T20:51:45Z</dcterms:modified>
</cp:coreProperties>
</file>