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873" r:id="rId3"/>
    <p:sldId id="870" r:id="rId4"/>
    <p:sldId id="871" r:id="rId5"/>
    <p:sldId id="872" r:id="rId6"/>
    <p:sldId id="287" r:id="rId7"/>
    <p:sldId id="867" r:id="rId8"/>
    <p:sldId id="868" r:id="rId9"/>
    <p:sldId id="260" r:id="rId10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9FEB"/>
    <a:srgbClr val="DFC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89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8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_ostrogorska\Downloads\RYNE_4091_XTAB_2025091514425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_ostrogorska\Downloads\RYNE_4089_XTAB_2025091608525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_ostrogorska\Downloads\RYNE_4112_XTAB_2025091513163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_ostrogorska\Downloads\RYNE_4112_XTAB_2025091513163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_ostrogorska\Downloads\RYNE_4112_XTAB_2025091513163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pliki\WUP\PORP\STRONA%20PORP\Warto%20wiedzie&#263;\Radek%20Materia&#322;y\WRDS\WRD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TABLICA!$B$10</c:f>
              <c:strCache>
                <c:ptCount val="1"/>
                <c:pt idx="0">
                  <c:v>pracujący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8130252855568167E-3"/>
                  <c:y val="0.1863172932156176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Fira Sans" panose="020B0503050000020004" pitchFamily="34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0D-4F6F-8306-321261DE84FD}"/>
                </c:ext>
              </c:extLst>
            </c:dLbl>
            <c:dLbl>
              <c:idx val="1"/>
              <c:layout>
                <c:manualLayout>
                  <c:x val="-6.0032635063974934E-3"/>
                  <c:y val="0.1785540726649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70D-4F6F-8306-321261DE84FD}"/>
                </c:ext>
              </c:extLst>
            </c:dLbl>
            <c:dLbl>
              <c:idx val="2"/>
              <c:layout>
                <c:manualLayout>
                  <c:x val="1.5951303058179091E-3"/>
                  <c:y val="0.178554072664966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0D-4F6F-8306-321261DE84FD}"/>
                </c:ext>
              </c:extLst>
            </c:dLbl>
            <c:dLbl>
              <c:idx val="3"/>
              <c:layout>
                <c:manualLayout>
                  <c:x val="-4.7853909174536977E-3"/>
                  <c:y val="0.170790852114316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70D-4F6F-8306-321261DE84FD}"/>
                </c:ext>
              </c:extLst>
            </c:dLbl>
            <c:dLbl>
              <c:idx val="4"/>
              <c:layout>
                <c:manualLayout>
                  <c:x val="-1.5951191104203418E-3"/>
                  <c:y val="0.16302763156366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70D-4F6F-8306-321261DE84FD}"/>
                </c:ext>
              </c:extLst>
            </c:dLbl>
            <c:dLbl>
              <c:idx val="5"/>
              <c:layout>
                <c:manualLayout>
                  <c:x val="5.6177907986260838E-4"/>
                  <c:y val="0.168850199795955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Fira Sans" panose="020B0503050000020004" pitchFamily="34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083590953696389E-2"/>
                      <c:h val="8.015525218546884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E70D-4F6F-8306-321261DE84FD}"/>
                </c:ext>
              </c:extLst>
            </c:dLbl>
            <c:dLbl>
              <c:idx val="6"/>
              <c:layout>
                <c:manualLayout>
                  <c:x val="0"/>
                  <c:y val="0.16302763156366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70D-4F6F-8306-321261DE84FD}"/>
                </c:ext>
              </c:extLst>
            </c:dLbl>
            <c:dLbl>
              <c:idx val="7"/>
              <c:layout>
                <c:manualLayout>
                  <c:x val="-3.1902606116357597E-3"/>
                  <c:y val="0.163027631563665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70D-4F6F-8306-321261DE84FD}"/>
                </c:ext>
              </c:extLst>
            </c:dLbl>
            <c:dLbl>
              <c:idx val="8"/>
              <c:layout>
                <c:manualLayout>
                  <c:x val="-1.5951303058178799E-3"/>
                  <c:y val="0.155264411013014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70D-4F6F-8306-321261DE84FD}"/>
                </c:ext>
              </c:extLst>
            </c:dLbl>
            <c:dLbl>
              <c:idx val="9"/>
              <c:layout>
                <c:manualLayout>
                  <c:x val="3.1902606116357597E-3"/>
                  <c:y val="0.155264411013014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70D-4F6F-8306-321261DE84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ira Sans" panose="020B0503050000020004" pitchFamily="34" charset="0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TABLICA!$C$9:$L$9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TABLICA!$C$10:$L$10</c:f>
              <c:numCache>
                <c:formatCode>#,##0</c:formatCode>
                <c:ptCount val="10"/>
                <c:pt idx="0">
                  <c:v>988</c:v>
                </c:pt>
                <c:pt idx="1">
                  <c:v>982</c:v>
                </c:pt>
                <c:pt idx="2">
                  <c:v>1006</c:v>
                </c:pt>
                <c:pt idx="3">
                  <c:v>1008</c:v>
                </c:pt>
                <c:pt idx="4">
                  <c:v>1085</c:v>
                </c:pt>
                <c:pt idx="5">
                  <c:v>1073</c:v>
                </c:pt>
                <c:pt idx="6">
                  <c:v>1095</c:v>
                </c:pt>
                <c:pt idx="7">
                  <c:v>1106</c:v>
                </c:pt>
                <c:pt idx="8">
                  <c:v>1111</c:v>
                </c:pt>
                <c:pt idx="9">
                  <c:v>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0D-4F6F-8306-321261DE8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240132095"/>
        <c:axId val="1240131135"/>
      </c:barChart>
      <c:catAx>
        <c:axId val="1240132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40131135"/>
        <c:crosses val="autoZero"/>
        <c:auto val="1"/>
        <c:lblAlgn val="ctr"/>
        <c:lblOffset val="100"/>
        <c:noMultiLvlLbl val="0"/>
      </c:catAx>
      <c:valAx>
        <c:axId val="1240131135"/>
        <c:scaling>
          <c:orientation val="minMax"/>
          <c:min val="0"/>
        </c:scaling>
        <c:delete val="1"/>
        <c:axPos val="l"/>
        <c:numFmt formatCode="#,##0" sourceLinked="1"/>
        <c:majorTickMark val="none"/>
        <c:minorTickMark val="none"/>
        <c:tickLblPos val="nextTo"/>
        <c:crossAx val="1240132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TABLICA!$L$13</c:f>
              <c:strCache>
                <c:ptCount val="1"/>
                <c:pt idx="0">
                  <c:v>POMORSKIE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75925925925925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A2E-43E1-99D1-BAD88F0EB53D}"/>
                </c:ext>
              </c:extLst>
            </c:dLbl>
            <c:dLbl>
              <c:idx val="1"/>
              <c:layout>
                <c:manualLayout>
                  <c:x val="0"/>
                  <c:y val="0.19907407407407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2E-43E1-99D1-BAD88F0EB53D}"/>
                </c:ext>
              </c:extLst>
            </c:dLbl>
            <c:dLbl>
              <c:idx val="2"/>
              <c:layout>
                <c:manualLayout>
                  <c:x val="-1.5031942878617061E-3"/>
                  <c:y val="0.185185185185185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2E-43E1-99D1-BAD88F0EB53D}"/>
                </c:ext>
              </c:extLst>
            </c:dLbl>
            <c:dLbl>
              <c:idx val="3"/>
              <c:layout>
                <c:manualLayout>
                  <c:x val="0"/>
                  <c:y val="0.175925925925925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2E-43E1-99D1-BAD88F0EB53D}"/>
                </c:ext>
              </c:extLst>
            </c:dLbl>
            <c:dLbl>
              <c:idx val="4"/>
              <c:layout>
                <c:manualLayout>
                  <c:x val="-3.0063885757234672E-3"/>
                  <c:y val="0.212962962962962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A2E-43E1-99D1-BAD88F0EB53D}"/>
                </c:ext>
              </c:extLst>
            </c:dLbl>
            <c:dLbl>
              <c:idx val="5"/>
              <c:layout>
                <c:manualLayout>
                  <c:x val="-3.0063885757235223E-3"/>
                  <c:y val="0.2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2E-43E1-99D1-BAD88F0EB53D}"/>
                </c:ext>
              </c:extLst>
            </c:dLbl>
            <c:dLbl>
              <c:idx val="6"/>
              <c:layout>
                <c:manualLayout>
                  <c:x val="-1.1023297435579881E-16"/>
                  <c:y val="0.194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A2E-43E1-99D1-BAD88F0EB53D}"/>
                </c:ext>
              </c:extLst>
            </c:dLbl>
            <c:dLbl>
              <c:idx val="7"/>
              <c:layout>
                <c:manualLayout>
                  <c:x val="-1.1023297435579881E-16"/>
                  <c:y val="0.185185185185185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A2E-43E1-99D1-BAD88F0EB53D}"/>
                </c:ext>
              </c:extLst>
            </c:dLbl>
            <c:dLbl>
              <c:idx val="8"/>
              <c:layout>
                <c:manualLayout>
                  <c:x val="-1.5031942878617061E-3"/>
                  <c:y val="0.185185185185185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A2E-43E1-99D1-BAD88F0EB53D}"/>
                </c:ext>
              </c:extLst>
            </c:dLbl>
            <c:dLbl>
              <c:idx val="9"/>
              <c:layout>
                <c:manualLayout>
                  <c:x val="-2.2046594871159761E-16"/>
                  <c:y val="0.171296296296296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A2E-43E1-99D1-BAD88F0EB5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ira Sans" panose="020B0503050000020004" pitchFamily="34" charset="0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TABLICA!$M$12:$V$12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TABLICA!$M$13:$V$13</c:f>
              <c:numCache>
                <c:formatCode>#,##0</c:formatCode>
                <c:ptCount val="10"/>
                <c:pt idx="0">
                  <c:v>1842</c:v>
                </c:pt>
                <c:pt idx="1">
                  <c:v>1797</c:v>
                </c:pt>
                <c:pt idx="2">
                  <c:v>1798</c:v>
                </c:pt>
                <c:pt idx="3">
                  <c:v>1792</c:v>
                </c:pt>
                <c:pt idx="4">
                  <c:v>1869</c:v>
                </c:pt>
                <c:pt idx="5">
                  <c:v>1870</c:v>
                </c:pt>
                <c:pt idx="6">
                  <c:v>1864</c:v>
                </c:pt>
                <c:pt idx="7">
                  <c:v>1864</c:v>
                </c:pt>
                <c:pt idx="8">
                  <c:v>1870</c:v>
                </c:pt>
                <c:pt idx="9">
                  <c:v>1878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A2E-43E1-99D1-BAD88F0EB5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1"/>
        <c:axId val="2032423904"/>
        <c:axId val="2032426304"/>
      </c:barChart>
      <c:catAx>
        <c:axId val="2032423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032426304"/>
        <c:crosses val="autoZero"/>
        <c:auto val="1"/>
        <c:lblAlgn val="ctr"/>
        <c:lblOffset val="100"/>
        <c:noMultiLvlLbl val="0"/>
      </c:catAx>
      <c:valAx>
        <c:axId val="2032426304"/>
        <c:scaling>
          <c:orientation val="minMax"/>
          <c:min val="0"/>
        </c:scaling>
        <c:delete val="1"/>
        <c:axPos val="l"/>
        <c:numFmt formatCode="#,##0" sourceLinked="1"/>
        <c:majorTickMark val="none"/>
        <c:minorTickMark val="none"/>
        <c:tickLblPos val="nextTo"/>
        <c:crossAx val="2032423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TABLICA!$F$9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C2F-41B7-8141-152DFD9FB195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C2F-41B7-8141-152DFD9FB1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TABLICA!$E$10:$E$11</c:f>
              <c:strCache>
                <c:ptCount val="2"/>
                <c:pt idx="0">
                  <c:v>55-64</c:v>
                </c:pt>
                <c:pt idx="1">
                  <c:v>65-89</c:v>
                </c:pt>
              </c:strCache>
            </c:strRef>
          </c:cat>
          <c:val>
            <c:numRef>
              <c:f>TABLICA!$F$10:$F$11</c:f>
              <c:numCache>
                <c:formatCode>General</c:formatCode>
                <c:ptCount val="2"/>
                <c:pt idx="0">
                  <c:v>45.9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2F-41B7-8141-152DFD9FB195}"/>
            </c:ext>
          </c:extLst>
        </c:ser>
        <c:ser>
          <c:idx val="1"/>
          <c:order val="1"/>
          <c:tx>
            <c:strRef>
              <c:f>TABLICA!$G$9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TABLICA!$E$10:$E$11</c:f>
              <c:strCache>
                <c:ptCount val="2"/>
                <c:pt idx="0">
                  <c:v>55-64</c:v>
                </c:pt>
                <c:pt idx="1">
                  <c:v>65-89</c:v>
                </c:pt>
              </c:strCache>
            </c:strRef>
          </c:cat>
          <c:val>
            <c:numRef>
              <c:f>TABLICA!$G$10:$G$11</c:f>
              <c:numCache>
                <c:formatCode>General</c:formatCode>
                <c:ptCount val="2"/>
                <c:pt idx="0">
                  <c:v>60.7</c:v>
                </c:pt>
                <c:pt idx="1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2F-41B7-8141-152DFD9FB1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21711471"/>
        <c:axId val="1321718191"/>
      </c:barChart>
      <c:catAx>
        <c:axId val="1321711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21718191"/>
        <c:crosses val="autoZero"/>
        <c:auto val="1"/>
        <c:lblAlgn val="ctr"/>
        <c:lblOffset val="100"/>
        <c:noMultiLvlLbl val="0"/>
      </c:catAx>
      <c:valAx>
        <c:axId val="132171819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21711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TABLICA!$C$9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TABLICA!$B$10:$B$12</c:f>
              <c:strCache>
                <c:ptCount val="3"/>
                <c:pt idx="0">
                  <c:v>15-29</c:v>
                </c:pt>
                <c:pt idx="1">
                  <c:v>30-39</c:v>
                </c:pt>
                <c:pt idx="2">
                  <c:v>40-49</c:v>
                </c:pt>
              </c:strCache>
            </c:strRef>
          </c:cat>
          <c:val>
            <c:numRef>
              <c:f>TABLICA!$C$10:$C$12</c:f>
              <c:numCache>
                <c:formatCode>0.0</c:formatCode>
                <c:ptCount val="3"/>
                <c:pt idx="0" formatCode="General">
                  <c:v>48.6</c:v>
                </c:pt>
                <c:pt idx="1">
                  <c:v>82</c:v>
                </c:pt>
                <c:pt idx="2" formatCode="General">
                  <c:v>78.2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EA-4A9C-8E1C-F505447A858C}"/>
            </c:ext>
          </c:extLst>
        </c:ser>
        <c:ser>
          <c:idx val="1"/>
          <c:order val="1"/>
          <c:tx>
            <c:strRef>
              <c:f>TABLICA!$D$9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TABLICA!$B$10:$B$12</c:f>
              <c:strCache>
                <c:ptCount val="3"/>
                <c:pt idx="0">
                  <c:v>15-29</c:v>
                </c:pt>
                <c:pt idx="1">
                  <c:v>30-39</c:v>
                </c:pt>
                <c:pt idx="2">
                  <c:v>40-49</c:v>
                </c:pt>
              </c:strCache>
            </c:strRef>
          </c:cat>
          <c:val>
            <c:numRef>
              <c:f>TABLICA!$D$10:$D$12</c:f>
              <c:numCache>
                <c:formatCode>General</c:formatCode>
                <c:ptCount val="3"/>
                <c:pt idx="0">
                  <c:v>50.1</c:v>
                </c:pt>
                <c:pt idx="1">
                  <c:v>91.1</c:v>
                </c:pt>
                <c:pt idx="2" formatCode="0.0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EA-4A9C-8E1C-F505447A8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21711471"/>
        <c:axId val="1321718191"/>
      </c:barChart>
      <c:catAx>
        <c:axId val="1321711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21718191"/>
        <c:crosses val="autoZero"/>
        <c:auto val="1"/>
        <c:lblAlgn val="ctr"/>
        <c:lblOffset val="100"/>
        <c:noMultiLvlLbl val="0"/>
      </c:catAx>
      <c:valAx>
        <c:axId val="132171819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21711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bg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Arkusz1!$D$5:$D$24</c:f>
              <c:strCache>
                <c:ptCount val="20"/>
                <c:pt idx="0">
                  <c:v>Powiat nowodworski</c:v>
                </c:pt>
                <c:pt idx="1">
                  <c:v>Powiat m.Sopot</c:v>
                </c:pt>
                <c:pt idx="2">
                  <c:v>Powiat sztumski</c:v>
                </c:pt>
                <c:pt idx="3">
                  <c:v>Powiat człuchowski</c:v>
                </c:pt>
                <c:pt idx="4">
                  <c:v>Powiat malborski</c:v>
                </c:pt>
                <c:pt idx="5">
                  <c:v>Powiat lęborski</c:v>
                </c:pt>
                <c:pt idx="6">
                  <c:v>Powiat kościerski</c:v>
                </c:pt>
                <c:pt idx="7">
                  <c:v>Powiat kwidzyński</c:v>
                </c:pt>
                <c:pt idx="8">
                  <c:v>Powiat bytowski</c:v>
                </c:pt>
                <c:pt idx="9">
                  <c:v>Powiat m.Słupsk</c:v>
                </c:pt>
                <c:pt idx="10">
                  <c:v>Powiat pucki</c:v>
                </c:pt>
                <c:pt idx="11">
                  <c:v>Powiat słupski</c:v>
                </c:pt>
                <c:pt idx="12">
                  <c:v>Powiat chojnicki</c:v>
                </c:pt>
                <c:pt idx="13">
                  <c:v>Powiat tczewski</c:v>
                </c:pt>
                <c:pt idx="14">
                  <c:v>Powiat starogardzki</c:v>
                </c:pt>
                <c:pt idx="15">
                  <c:v>Powiat gdański</c:v>
                </c:pt>
                <c:pt idx="16">
                  <c:v>Powiat kartuski</c:v>
                </c:pt>
                <c:pt idx="17">
                  <c:v>Powiat wejherowski</c:v>
                </c:pt>
                <c:pt idx="18">
                  <c:v>Powiat m.Gdynia</c:v>
                </c:pt>
                <c:pt idx="19">
                  <c:v>Powiat m.Gdańsk</c:v>
                </c:pt>
              </c:strCache>
            </c:strRef>
          </c:cat>
          <c:val>
            <c:numRef>
              <c:f>Arkusz1!$E$5:$E$24</c:f>
              <c:numCache>
                <c:formatCode>General</c:formatCode>
                <c:ptCount val="20"/>
                <c:pt idx="0">
                  <c:v>11503</c:v>
                </c:pt>
                <c:pt idx="1">
                  <c:v>11729</c:v>
                </c:pt>
                <c:pt idx="2">
                  <c:v>12366</c:v>
                </c:pt>
                <c:pt idx="3">
                  <c:v>17902</c:v>
                </c:pt>
                <c:pt idx="4">
                  <c:v>20848</c:v>
                </c:pt>
                <c:pt idx="5">
                  <c:v>22042</c:v>
                </c:pt>
                <c:pt idx="6">
                  <c:v>27515</c:v>
                </c:pt>
                <c:pt idx="7">
                  <c:v>27572</c:v>
                </c:pt>
                <c:pt idx="8">
                  <c:v>28402</c:v>
                </c:pt>
                <c:pt idx="9">
                  <c:v>33507</c:v>
                </c:pt>
                <c:pt idx="10">
                  <c:v>34777</c:v>
                </c:pt>
                <c:pt idx="11">
                  <c:v>35352</c:v>
                </c:pt>
                <c:pt idx="12">
                  <c:v>35745</c:v>
                </c:pt>
                <c:pt idx="13">
                  <c:v>41576</c:v>
                </c:pt>
                <c:pt idx="14">
                  <c:v>45791</c:v>
                </c:pt>
                <c:pt idx="15">
                  <c:v>57030</c:v>
                </c:pt>
                <c:pt idx="16">
                  <c:v>64531</c:v>
                </c:pt>
                <c:pt idx="17">
                  <c:v>91462</c:v>
                </c:pt>
                <c:pt idx="18">
                  <c:v>96198</c:v>
                </c:pt>
                <c:pt idx="19">
                  <c:v>218482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92-4919-9028-4B676BFB2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5"/>
        <c:axId val="1650514543"/>
        <c:axId val="1650516943"/>
      </c:barChart>
      <c:catAx>
        <c:axId val="16505145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50516943"/>
        <c:crosses val="autoZero"/>
        <c:auto val="1"/>
        <c:lblAlgn val="ctr"/>
        <c:lblOffset val="100"/>
        <c:noMultiLvlLbl val="0"/>
      </c:catAx>
      <c:valAx>
        <c:axId val="165051694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505145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fld id="{FE58F4B9-2DA8-47CC-A9E1-FD9FEB53F1B6}" type="VALUE">
                      <a:rPr lang="en-US">
                        <a:solidFill>
                          <a:srgbClr val="C00000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A92-48B6-AE5F-CB1BB069249A}"/>
                </c:ext>
              </c:extLst>
            </c:dLbl>
            <c:dLbl>
              <c:idx val="11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C00000"/>
                      </a:solidFill>
                      <a:latin typeface="Fira Sans" panose="020B0503050000020004" pitchFamily="34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5A92-48B6-AE5F-CB1BB069249A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ira Sans" panose="020B0503050000020004" pitchFamily="34" charset="0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TABLICA!$C$1:$N$2</c:f>
              <c:multiLvlStrCache>
                <c:ptCount val="12"/>
                <c:lvl>
                  <c:pt idx="0">
                    <c:v>15-29</c:v>
                  </c:pt>
                  <c:pt idx="1">
                    <c:v>30-39</c:v>
                  </c:pt>
                  <c:pt idx="2">
                    <c:v>40-49</c:v>
                  </c:pt>
                  <c:pt idx="3">
                    <c:v>50-89</c:v>
                  </c:pt>
                  <c:pt idx="4">
                    <c:v>15-29</c:v>
                  </c:pt>
                  <c:pt idx="5">
                    <c:v>30-39</c:v>
                  </c:pt>
                  <c:pt idx="6">
                    <c:v>40-49</c:v>
                  </c:pt>
                  <c:pt idx="7">
                    <c:v>50-89</c:v>
                  </c:pt>
                  <c:pt idx="8">
                    <c:v>15-29</c:v>
                  </c:pt>
                  <c:pt idx="9">
                    <c:v>30-39</c:v>
                  </c:pt>
                  <c:pt idx="10">
                    <c:v>40-49</c:v>
                  </c:pt>
                  <c:pt idx="11">
                    <c:v>50-89</c:v>
                  </c:pt>
                </c:lvl>
                <c:lvl>
                  <c:pt idx="0">
                    <c:v>ludność ogółem wg BAEL</c:v>
                  </c:pt>
                  <c:pt idx="4">
                    <c:v>aktywni zawodowo ogółem</c:v>
                  </c:pt>
                  <c:pt idx="8">
                    <c:v>bierni zawodowo</c:v>
                  </c:pt>
                </c:lvl>
              </c:multiLvlStrCache>
            </c:multiLvlStrRef>
          </c:cat>
          <c:val>
            <c:numRef>
              <c:f>TABLICA!$C$3:$N$3</c:f>
              <c:numCache>
                <c:formatCode>#,##0</c:formatCode>
                <c:ptCount val="12"/>
                <c:pt idx="0">
                  <c:v>375000</c:v>
                </c:pt>
                <c:pt idx="1">
                  <c:v>337000</c:v>
                </c:pt>
                <c:pt idx="2">
                  <c:v>353000</c:v>
                </c:pt>
                <c:pt idx="3">
                  <c:v>812000</c:v>
                </c:pt>
                <c:pt idx="4">
                  <c:v>196000</c:v>
                </c:pt>
                <c:pt idx="5">
                  <c:v>312000</c:v>
                </c:pt>
                <c:pt idx="6">
                  <c:v>314000</c:v>
                </c:pt>
                <c:pt idx="7">
                  <c:v>314000</c:v>
                </c:pt>
                <c:pt idx="8">
                  <c:v>179000</c:v>
                </c:pt>
                <c:pt idx="9">
                  <c:v>26000</c:v>
                </c:pt>
                <c:pt idx="10">
                  <c:v>39000</c:v>
                </c:pt>
                <c:pt idx="11">
                  <c:v>497000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92-48B6-AE5F-CB1BB06924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67649440"/>
        <c:axId val="367660000"/>
      </c:barChart>
      <c:catAx>
        <c:axId val="36764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ira Sans" panose="020B0503050000020004" pitchFamily="34" charset="0"/>
                <a:ea typeface="+mn-ea"/>
                <a:cs typeface="+mn-cs"/>
              </a:defRPr>
            </a:pPr>
            <a:endParaRPr lang="pl-PL"/>
          </a:p>
        </c:txPr>
        <c:crossAx val="367660000"/>
        <c:crosses val="autoZero"/>
        <c:auto val="1"/>
        <c:lblAlgn val="ctr"/>
        <c:lblOffset val="100"/>
        <c:noMultiLvlLbl val="0"/>
      </c:catAx>
      <c:valAx>
        <c:axId val="36766000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ira Sans" panose="020B0503050000020004" pitchFamily="34" charset="0"/>
                <a:ea typeface="+mn-ea"/>
                <a:cs typeface="+mn-cs"/>
              </a:defRPr>
            </a:pPr>
            <a:endParaRPr lang="pl-PL"/>
          </a:p>
        </c:txPr>
        <c:crossAx val="367649440"/>
        <c:crosses val="autoZero"/>
        <c:crossBetween val="between"/>
        <c:majorUnit val="200000"/>
        <c:dispUnits>
          <c:builtInUnit val="thousands"/>
          <c:dispUnitsLbl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197" b="0" i="0" u="none" strike="noStrike" kern="1200" cap="all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Fira Sans" panose="020B0503050000020004" pitchFamily="34" charset="0"/>
                      <a:ea typeface="+mn-ea"/>
                      <a:cs typeface="+mn-cs"/>
                    </a:defRPr>
                  </a:pPr>
                  <a:r>
                    <a:rPr lang="pl-PL" dirty="0">
                      <a:latin typeface="Fira Sans" panose="020B0503050000020004" pitchFamily="34" charset="0"/>
                    </a:rPr>
                    <a:t>Tys.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Fira Sans" panose="020B0503050000020004" pitchFamily="34" charset="0"/>
                    <a:ea typeface="+mn-ea"/>
                    <a:cs typeface="+mn-cs"/>
                  </a:defRPr>
                </a:pPr>
                <a:endParaRPr lang="pl-PL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Cudzoziemcy 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Arkusz1!$B$1:$F$1</c:f>
              <c:strCache>
                <c:ptCount val="5"/>
                <c:pt idx="0">
                  <c:v>VI 2025</c:v>
                </c:pt>
                <c:pt idx="1">
                  <c:v>XII 2024</c:v>
                </c:pt>
                <c:pt idx="2">
                  <c:v>VI 2024</c:v>
                </c:pt>
                <c:pt idx="3">
                  <c:v>XII 2023</c:v>
                </c:pt>
                <c:pt idx="4">
                  <c:v>V 2023</c:v>
                </c:pt>
              </c:strCache>
            </c:strRef>
          </c:cat>
          <c:val>
            <c:numRef>
              <c:f>Arkusz1!$B$2:$F$2</c:f>
              <c:numCache>
                <c:formatCode>General</c:formatCode>
                <c:ptCount val="5"/>
                <c:pt idx="0">
                  <c:v>81941</c:v>
                </c:pt>
                <c:pt idx="1">
                  <c:v>79246</c:v>
                </c:pt>
                <c:pt idx="2">
                  <c:v>79693</c:v>
                </c:pt>
                <c:pt idx="3">
                  <c:v>75506</c:v>
                </c:pt>
                <c:pt idx="4">
                  <c:v>72146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48-4BD6-BE2D-55D73C83E03B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obywatele Ukrainy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Arkusz1!$B$1:$F$1</c:f>
              <c:strCache>
                <c:ptCount val="5"/>
                <c:pt idx="0">
                  <c:v>VI 2025</c:v>
                </c:pt>
                <c:pt idx="1">
                  <c:v>XII 2024</c:v>
                </c:pt>
                <c:pt idx="2">
                  <c:v>VI 2024</c:v>
                </c:pt>
                <c:pt idx="3">
                  <c:v>XII 2023</c:v>
                </c:pt>
                <c:pt idx="4">
                  <c:v>V 2023</c:v>
                </c:pt>
              </c:strCache>
            </c:strRef>
          </c:cat>
          <c:val>
            <c:numRef>
              <c:f>Arkusz1!$B$3:$F$3</c:f>
              <c:numCache>
                <c:formatCode>General</c:formatCode>
                <c:ptCount val="5"/>
                <c:pt idx="0">
                  <c:v>58126</c:v>
                </c:pt>
                <c:pt idx="1">
                  <c:v>56051</c:v>
                </c:pt>
                <c:pt idx="2">
                  <c:v>56420</c:v>
                </c:pt>
                <c:pt idx="3">
                  <c:v>53823</c:v>
                </c:pt>
                <c:pt idx="4">
                  <c:v>52426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48-4BD6-BE2D-55D73C83E0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64576655"/>
        <c:axId val="1464577135"/>
      </c:barChart>
      <c:catAx>
        <c:axId val="146457665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64577135"/>
        <c:crosses val="autoZero"/>
        <c:auto val="1"/>
        <c:lblAlgn val="ctr"/>
        <c:lblOffset val="100"/>
        <c:noMultiLvlLbl val="0"/>
      </c:catAx>
      <c:valAx>
        <c:axId val="14645771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6457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F3418-0038-4FE7-BC77-2146B7F9537B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4F4E6-6507-4F77-834A-8C41A45D2F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397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5;p5">
            <a:extLst>
              <a:ext uri="{FF2B5EF4-FFF2-40B4-BE49-F238E27FC236}">
                <a16:creationId xmlns:a16="http://schemas.microsoft.com/office/drawing/2014/main" id="{B321A1E6-82C9-438D-BD03-87D9F2618A7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02732" y="1465463"/>
            <a:ext cx="10812679" cy="5092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indent="0">
              <a:lnSpc>
                <a:spcPct val="150000"/>
              </a:lnSpc>
              <a:defRPr sz="1900">
                <a:latin typeface="Fira Sans SemiBold" panose="020B0603050000020004" pitchFamily="34" charset="0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" name="Google Shape;26;p5">
            <a:extLst>
              <a:ext uri="{FF2B5EF4-FFF2-40B4-BE49-F238E27FC236}">
                <a16:creationId xmlns:a16="http://schemas.microsoft.com/office/drawing/2014/main" id="{E273C5BD-03D2-49D0-9FC3-F5BDA7FB274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02732" y="2333097"/>
            <a:ext cx="10812679" cy="5092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indent="0">
              <a:defRPr sz="1700">
                <a:latin typeface="Fira Sans" panose="020B0503050000020004" pitchFamily="34" charset="0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795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5;p5">
            <a:extLst>
              <a:ext uri="{FF2B5EF4-FFF2-40B4-BE49-F238E27FC236}">
                <a16:creationId xmlns:a16="http://schemas.microsoft.com/office/drawing/2014/main" id="{B321A1E6-82C9-438D-BD03-87D9F2618A7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73200" y="1465463"/>
            <a:ext cx="10832163" cy="5726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indent="0">
              <a:lnSpc>
                <a:spcPct val="150000"/>
              </a:lnSpc>
              <a:defRPr sz="1900">
                <a:latin typeface="Fira Sans SemiBold" panose="020B0603050000020004" pitchFamily="34" charset="0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" name="Google Shape;26;p5">
            <a:extLst>
              <a:ext uri="{FF2B5EF4-FFF2-40B4-BE49-F238E27FC236}">
                <a16:creationId xmlns:a16="http://schemas.microsoft.com/office/drawing/2014/main" id="{E273C5BD-03D2-49D0-9FC3-F5BDA7FB274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73201" y="2256091"/>
            <a:ext cx="10832162" cy="5726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>
              <a:defRPr sz="1700">
                <a:latin typeface="Fira Sans" panose="020B0503050000020004" pitchFamily="34" charset="0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8851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slajd z treści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11B296-1272-404B-A785-117AD40C3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083" y="136526"/>
            <a:ext cx="9256145" cy="104457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6381ED-F82F-4E09-9CEF-43B931FD8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072" y="1825625"/>
            <a:ext cx="10154728" cy="4351338"/>
          </a:xfrm>
        </p:spPr>
        <p:txBody>
          <a:bodyPr>
            <a:no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D8E1DBBD-0D7A-4054-915E-5999E528C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106C3-129D-4547-A96D-5B16187F812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9" name="Obraz 6">
            <a:extLst>
              <a:ext uri="{FF2B5EF4-FFF2-40B4-BE49-F238E27FC236}">
                <a16:creationId xmlns:a16="http://schemas.microsoft.com/office/drawing/2014/main" id="{3D46A091-5856-4EA8-97CC-F2B3E8F23C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29" y="6356349"/>
            <a:ext cx="2044171" cy="36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3C9FD071-2F09-4C2C-B467-1890ADEFC662}"/>
              </a:ext>
            </a:extLst>
          </p:cNvPr>
          <p:cNvCxnSpPr>
            <a:cxnSpLocks/>
          </p:cNvCxnSpPr>
          <p:nvPr userDrawn="1"/>
        </p:nvCxnSpPr>
        <p:spPr>
          <a:xfrm>
            <a:off x="0" y="6173788"/>
            <a:ext cx="12192000" cy="0"/>
          </a:xfrm>
          <a:prstGeom prst="line">
            <a:avLst/>
          </a:prstGeom>
          <a:ln w="12700">
            <a:solidFill>
              <a:srgbClr val="065B8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Obraz 10">
            <a:extLst>
              <a:ext uri="{FF2B5EF4-FFF2-40B4-BE49-F238E27FC236}">
                <a16:creationId xmlns:a16="http://schemas.microsoft.com/office/drawing/2014/main" id="{B17EEAE6-BD8E-41FE-A027-FE63A3DEFA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4"/>
          <a:stretch/>
        </p:blipFill>
        <p:spPr>
          <a:xfrm>
            <a:off x="3" y="770614"/>
            <a:ext cx="320732" cy="5400000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E877D56-045D-42F9-A818-497158876F38}"/>
              </a:ext>
            </a:extLst>
          </p:cNvPr>
          <p:cNvSpPr txBox="1"/>
          <p:nvPr userDrawn="1"/>
        </p:nvSpPr>
        <p:spPr>
          <a:xfrm>
            <a:off x="2571690" y="6398709"/>
            <a:ext cx="32533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0" spc="0" dirty="0">
                <a:solidFill>
                  <a:schemeClr val="accent1">
                    <a:lumMod val="75000"/>
                  </a:schemeClr>
                </a:solidFill>
              </a:rPr>
              <a:t>Wojewódzki Urząd Pracy w Gdańsku</a:t>
            </a:r>
            <a:endParaRPr lang="pl-PL" sz="1200" b="0" i="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6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2D56BF-1D78-4F5F-BB8C-C8E9D6D30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40" y="1440000"/>
            <a:ext cx="10892414" cy="3885501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Fira Sans" panose="020B0503050000020004" pitchFamily="34" charset="0"/>
              </a:defRPr>
            </a:lvl1pPr>
            <a:lvl2pPr>
              <a:defRPr sz="1200">
                <a:latin typeface="Fira Sans" panose="020B0503050000020004" pitchFamily="34" charset="0"/>
              </a:defRPr>
            </a:lvl2pPr>
            <a:lvl3pPr>
              <a:defRPr sz="1200">
                <a:latin typeface="Fira Sans" panose="020B0503050000020004" pitchFamily="34" charset="0"/>
              </a:defRPr>
            </a:lvl3pPr>
            <a:lvl4pPr>
              <a:defRPr sz="1200">
                <a:latin typeface="Fira Sans" panose="020B0503050000020004" pitchFamily="34" charset="0"/>
              </a:defRPr>
            </a:lvl4pPr>
            <a:lvl5pPr>
              <a:defRPr sz="1200">
                <a:latin typeface="Fira Sans" panose="020B05030500000200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C69F0CD-E404-43AC-8059-B870F329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16273" y="6356350"/>
            <a:ext cx="1949381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230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55805E-2B0C-46BF-B0DC-F3E934D6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01" y="136525"/>
            <a:ext cx="10822114" cy="948697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50000"/>
              </a:lnSpc>
              <a:defRPr sz="17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47B8D8F-E571-4F8A-80DE-3AEB03E3A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201" y="1440000"/>
            <a:ext cx="10822114" cy="226043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  <a:latin typeface="Fira Sans" panose="020B05030500000200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7BC9DA-BC24-4865-B578-99BE3BE30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884716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65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E08CBF-258E-43C0-AD84-CDE04181E4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200" y="1477416"/>
            <a:ext cx="5364945" cy="4303760"/>
          </a:xfrm>
        </p:spPr>
        <p:txBody>
          <a:bodyPr>
            <a:normAutofit/>
          </a:bodyPr>
          <a:lstStyle>
            <a:lvl1pPr>
              <a:defRPr sz="1200">
                <a:latin typeface="Fira Sans" panose="020B0503050000020004" pitchFamily="34" charset="0"/>
              </a:defRPr>
            </a:lvl1pPr>
            <a:lvl2pPr>
              <a:defRPr sz="1200">
                <a:latin typeface="Fira Sans" panose="020B0503050000020004" pitchFamily="34" charset="0"/>
              </a:defRPr>
            </a:lvl2pPr>
            <a:lvl3pPr>
              <a:defRPr sz="1200">
                <a:latin typeface="Fira Sans" panose="020B0503050000020004" pitchFamily="34" charset="0"/>
              </a:defRPr>
            </a:lvl3pPr>
            <a:lvl4pPr>
              <a:defRPr sz="1200">
                <a:latin typeface="Fira Sans" panose="020B0503050000020004" pitchFamily="34" charset="0"/>
              </a:defRPr>
            </a:lvl4pPr>
            <a:lvl5pPr>
              <a:defRPr sz="1200">
                <a:latin typeface="Fira Sans" panose="020B05030500000200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8466428-00B1-45E0-B292-A3E83CC87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3144" y="1477416"/>
            <a:ext cx="5305656" cy="4303759"/>
          </a:xfrm>
        </p:spPr>
        <p:txBody>
          <a:bodyPr>
            <a:normAutofit/>
          </a:bodyPr>
          <a:lstStyle>
            <a:lvl1pPr>
              <a:defRPr sz="1200">
                <a:latin typeface="Fira Sans" panose="020B0503050000020004" pitchFamily="34" charset="0"/>
              </a:defRPr>
            </a:lvl1pPr>
            <a:lvl2pPr>
              <a:defRPr sz="1200">
                <a:latin typeface="Fira Sans" panose="020B0503050000020004" pitchFamily="34" charset="0"/>
              </a:defRPr>
            </a:lvl2pPr>
            <a:lvl3pPr>
              <a:defRPr sz="1200">
                <a:latin typeface="Fira Sans" panose="020B0503050000020004" pitchFamily="34" charset="0"/>
              </a:defRPr>
            </a:lvl3pPr>
            <a:lvl4pPr>
              <a:defRPr sz="1200">
                <a:latin typeface="Fira Sans" panose="020B0503050000020004" pitchFamily="34" charset="0"/>
              </a:defRPr>
            </a:lvl4pPr>
            <a:lvl5pPr>
              <a:defRPr sz="1200">
                <a:latin typeface="Fira Sans" panose="020B05030500000200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D7D7162-D12D-4615-BABB-D56826206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98647" y="6356350"/>
            <a:ext cx="2820153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C6A84B4B-8A62-4E55-993D-DB5594E94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01" y="136525"/>
            <a:ext cx="10822114" cy="948697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50000"/>
              </a:lnSpc>
              <a:defRPr sz="1700"/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826653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75C357-08AF-4DF4-9194-19BD5E72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975149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46F37573-E026-41B3-B27A-B704CF99F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01" y="136525"/>
            <a:ext cx="10822114" cy="948697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50000"/>
              </a:lnSpc>
              <a:defRPr sz="1700"/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90345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B8C363-488F-4576-B4CF-0A0F215E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874666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873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3CA9EE-F113-4105-B407-9D3E414D9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00" y="1460311"/>
            <a:ext cx="3932237" cy="1037230"/>
          </a:xfrm>
          <a:prstGeom prst="rect">
            <a:avLst/>
          </a:prstGeom>
        </p:spPr>
        <p:txBody>
          <a:bodyPr anchor="t"/>
          <a:lstStyle>
            <a:lvl1pPr>
              <a:lnSpc>
                <a:spcPct val="150000"/>
              </a:lnSpc>
              <a:defRPr sz="17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8376528-AE80-49AE-B970-A6D8D6CF68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693" y="1460310"/>
            <a:ext cx="6271621" cy="411422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24F27C-32B0-4181-824E-694F9BE1D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3199" y="2497542"/>
            <a:ext cx="3932237" cy="307699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Fira Sans" panose="020B05030500000200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47D3753-87B5-4594-A7CC-B59BFB342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884714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677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9168B03-1B26-4EA9-8012-CEB1BB1AA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73200" y="1446663"/>
            <a:ext cx="10832163" cy="3665164"/>
          </a:xfrm>
        </p:spPr>
        <p:txBody>
          <a:bodyPr vert="eaVert"/>
          <a:lstStyle>
            <a:lvl1pPr>
              <a:defRPr sz="1200">
                <a:latin typeface="Fira Sans" panose="020B0503050000020004" pitchFamily="34" charset="0"/>
              </a:defRPr>
            </a:lvl1pPr>
            <a:lvl2pPr>
              <a:defRPr sz="1200">
                <a:latin typeface="Fira Sans" panose="020B0503050000020004" pitchFamily="34" charset="0"/>
              </a:defRPr>
            </a:lvl2pPr>
            <a:lvl3pPr>
              <a:defRPr sz="1200">
                <a:latin typeface="Fira Sans" panose="020B0503050000020004" pitchFamily="34" charset="0"/>
              </a:defRPr>
            </a:lvl3pPr>
            <a:lvl4pPr>
              <a:defRPr sz="1200">
                <a:latin typeface="Fira Sans" panose="020B0503050000020004" pitchFamily="34" charset="0"/>
              </a:defRPr>
            </a:lvl4pPr>
            <a:lvl5pPr>
              <a:defRPr sz="1200">
                <a:latin typeface="Fira Sans" panose="020B05030500000200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C6C6AE5-F48C-4988-A680-C26F85BC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2894764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42CFFD5D-03FA-4B13-93E3-D4F8E752A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01" y="136525"/>
            <a:ext cx="10822114" cy="948697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50000"/>
              </a:lnSpc>
              <a:defRPr sz="1700"/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46700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D50E431-0608-44E0-97E4-317DAB0259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88675" y="1460310"/>
            <a:ext cx="2630125" cy="4059142"/>
          </a:xfrm>
          <a:prstGeom prst="rect">
            <a:avLst/>
          </a:prstGeom>
        </p:spPr>
        <p:txBody>
          <a:bodyPr vert="eaVert"/>
          <a:lstStyle>
            <a:lvl1pPr>
              <a:lnSpc>
                <a:spcPct val="150000"/>
              </a:lnSpc>
              <a:defRPr sz="17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6A80ACC-456C-4141-9775-00BAABA57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73200" y="1460309"/>
            <a:ext cx="8044079" cy="4059142"/>
          </a:xfrm>
        </p:spPr>
        <p:txBody>
          <a:bodyPr vert="eaVert"/>
          <a:lstStyle>
            <a:lvl1pPr>
              <a:defRPr sz="1200">
                <a:latin typeface="Fira Sans" panose="020B0503050000020004" pitchFamily="34" charset="0"/>
              </a:defRPr>
            </a:lvl1pPr>
            <a:lvl2pPr>
              <a:defRPr sz="1200">
                <a:latin typeface="Fira Sans" panose="020B0503050000020004" pitchFamily="34" charset="0"/>
              </a:defRPr>
            </a:lvl2pPr>
            <a:lvl3pPr>
              <a:defRPr sz="1200">
                <a:latin typeface="Fira Sans" panose="020B0503050000020004" pitchFamily="34" charset="0"/>
              </a:defRPr>
            </a:lvl3pPr>
            <a:lvl4pPr>
              <a:defRPr sz="1200">
                <a:latin typeface="Fira Sans" panose="020B0503050000020004" pitchFamily="34" charset="0"/>
              </a:defRPr>
            </a:lvl4pPr>
            <a:lvl5pPr>
              <a:defRPr sz="1200">
                <a:latin typeface="Fira Sans" panose="020B05030500000200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C296DDD-D11F-474F-8E5C-3FCC39439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908200" cy="365125"/>
          </a:xfrm>
        </p:spPr>
        <p:txBody>
          <a:bodyPr/>
          <a:lstStyle/>
          <a:p>
            <a:fld id="{E4253669-668D-488D-94DD-56FCB242B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617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5B92188-DBD6-4169-BE67-6C09F1C06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201" y="1446663"/>
            <a:ext cx="10802018" cy="3665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DFC5260-0273-4B2A-9087-B635E1B51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28646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53669-668D-488D-94DD-56FCB242B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29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900" kern="1200">
          <a:solidFill>
            <a:schemeClr val="tx1"/>
          </a:solidFill>
          <a:latin typeface="Fira Sans SemiBold" panose="020B06030500000200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Fira Sans" panose="020B05030500000200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6C7F00-72A2-4952-A908-790FA53E76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279" y="2380981"/>
            <a:ext cx="11020461" cy="1963537"/>
          </a:xfrm>
        </p:spPr>
        <p:txBody>
          <a:bodyPr/>
          <a:lstStyle/>
          <a:p>
            <a:r>
              <a:rPr lang="pl-PL" sz="3600" b="1" dirty="0">
                <a:latin typeface="Fira Sans" panose="020B0503050000020004" pitchFamily="34" charset="0"/>
              </a:rPr>
              <a:t>Pomorski rynek pracy </a:t>
            </a:r>
            <a:br>
              <a:rPr lang="pl-PL" sz="3600" b="1" dirty="0">
                <a:latin typeface="Fira Sans" panose="020B0503050000020004" pitchFamily="34" charset="0"/>
              </a:rPr>
            </a:br>
            <a:r>
              <a:rPr lang="pl-PL" sz="3600" b="1" dirty="0">
                <a:latin typeface="Fira Sans" panose="020B0503050000020004" pitchFamily="34" charset="0"/>
              </a:rPr>
              <a:t>w kontekście zmian demograficznych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1F3479C-5867-496C-B2BA-4DDC598D5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0943" y="4846065"/>
            <a:ext cx="5270099" cy="1434518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pl-PL" b="1" dirty="0"/>
              <a:t>Wojewódzka Rada Dialogu Społecznego w Gdańsku</a:t>
            </a:r>
          </a:p>
          <a:p>
            <a:pPr algn="r">
              <a:spcBef>
                <a:spcPts val="600"/>
              </a:spcBef>
            </a:pPr>
            <a:r>
              <a:rPr lang="pl-PL" b="1" dirty="0"/>
              <a:t>25 września 2025 r.</a:t>
            </a:r>
          </a:p>
        </p:txBody>
      </p:sp>
    </p:spTree>
    <p:extLst>
      <p:ext uri="{BB962C8B-B14F-4D97-AF65-F5344CB8AC3E}">
        <p14:creationId xmlns:p14="http://schemas.microsoft.com/office/powerpoint/2010/main" val="142626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38D2C9-CFE7-FD8E-4133-A9721DB99A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7153271"/>
              </p:ext>
            </p:extLst>
          </p:nvPr>
        </p:nvGraphicFramePr>
        <p:xfrm>
          <a:off x="1921777" y="1288897"/>
          <a:ext cx="7772400" cy="2331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2BC86262-A7D5-B8DF-2231-B30FA44777A4}"/>
              </a:ext>
            </a:extLst>
          </p:cNvPr>
          <p:cNvSpPr txBox="1"/>
          <p:nvPr/>
        </p:nvSpPr>
        <p:spPr>
          <a:xfrm>
            <a:off x="361394" y="433718"/>
            <a:ext cx="1104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pl-PL" sz="2400" b="1" dirty="0">
                <a:solidFill>
                  <a:prstClr val="black"/>
                </a:solidFill>
                <a:latin typeface="Fira Sans" panose="020B0503050000020004" pitchFamily="34" charset="0"/>
              </a:rPr>
              <a:t>Pracujący i ludność w wieku 15-89 lat w województwie pomorskim [w tys.]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5CFE0CC-B337-D29F-33DA-9B50F522FF75}"/>
              </a:ext>
            </a:extLst>
          </p:cNvPr>
          <p:cNvSpPr txBox="1"/>
          <p:nvPr/>
        </p:nvSpPr>
        <p:spPr>
          <a:xfrm>
            <a:off x="8988725" y="5868477"/>
            <a:ext cx="28380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ira Sans" panose="020B0503050000020004" pitchFamily="34" charset="0"/>
                <a:ea typeface="+mn-ea"/>
                <a:cs typeface="+mn-cs"/>
              </a:rPr>
              <a:t>Źródło: Bank Danych Lokalnych, BAEL</a:t>
            </a:r>
          </a:p>
        </p:txBody>
      </p:sp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DB18327C-1FAB-B1D2-9A0B-E1DB1B9B24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9734908"/>
              </p:ext>
            </p:extLst>
          </p:nvPr>
        </p:nvGraphicFramePr>
        <p:xfrm>
          <a:off x="1885356" y="3537454"/>
          <a:ext cx="7826073" cy="2331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540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E12EC15-8442-6CA7-7153-00B40EABAB15}"/>
              </a:ext>
            </a:extLst>
          </p:cNvPr>
          <p:cNvSpPr txBox="1"/>
          <p:nvPr/>
        </p:nvSpPr>
        <p:spPr>
          <a:xfrm>
            <a:off x="9368285" y="5748990"/>
            <a:ext cx="13490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ira Sans" panose="020B0503050000020004" pitchFamily="34" charset="0"/>
                <a:ea typeface="+mn-ea"/>
                <a:cs typeface="+mn-cs"/>
              </a:rPr>
              <a:t>Źródło: GUS, BAEL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C8A34C1-C433-9869-D8BF-85FD32120719}"/>
              </a:ext>
            </a:extLst>
          </p:cNvPr>
          <p:cNvSpPr txBox="1"/>
          <p:nvPr/>
        </p:nvSpPr>
        <p:spPr>
          <a:xfrm>
            <a:off x="665491" y="391238"/>
            <a:ext cx="6807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ira Sans" panose="020B0503050000020004" pitchFamily="34" charset="0"/>
              </a:rPr>
              <a:t>Wskaźnik zatrudnienia (15-89 lat) [w %]</a:t>
            </a:r>
          </a:p>
        </p:txBody>
      </p:sp>
      <p:grpSp>
        <p:nvGrpSpPr>
          <p:cNvPr id="26" name="Grupa 25">
            <a:extLst>
              <a:ext uri="{FF2B5EF4-FFF2-40B4-BE49-F238E27FC236}">
                <a16:creationId xmlns:a16="http://schemas.microsoft.com/office/drawing/2014/main" id="{8C58C1B9-878F-9AC0-64C1-74A8200AF603}"/>
              </a:ext>
            </a:extLst>
          </p:cNvPr>
          <p:cNvGrpSpPr/>
          <p:nvPr/>
        </p:nvGrpSpPr>
        <p:grpSpPr>
          <a:xfrm>
            <a:off x="6399409" y="1657791"/>
            <a:ext cx="3891903" cy="3604318"/>
            <a:chOff x="6597817" y="2262548"/>
            <a:chExt cx="4181474" cy="3128962"/>
          </a:xfrm>
        </p:grpSpPr>
        <p:graphicFrame>
          <p:nvGraphicFramePr>
            <p:cNvPr id="7" name="Wykres 6">
              <a:extLst>
                <a:ext uri="{FF2B5EF4-FFF2-40B4-BE49-F238E27FC236}">
                  <a16:creationId xmlns:a16="http://schemas.microsoft.com/office/drawing/2014/main" id="{7F9E0E46-B553-4451-915A-B00A5163BF10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597817" y="2262548"/>
            <a:ext cx="4181474" cy="31289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Prostokąt 9">
              <a:extLst>
                <a:ext uri="{FF2B5EF4-FFF2-40B4-BE49-F238E27FC236}">
                  <a16:creationId xmlns:a16="http://schemas.microsoft.com/office/drawing/2014/main" id="{78F9DB18-D926-78A7-503D-A4222AECA044}"/>
                </a:ext>
              </a:extLst>
            </p:cNvPr>
            <p:cNvSpPr/>
            <p:nvPr/>
          </p:nvSpPr>
          <p:spPr>
            <a:xfrm>
              <a:off x="8275698" y="2580535"/>
              <a:ext cx="825712" cy="247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+14,8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pkt. proc.</a:t>
              </a:r>
            </a:p>
          </p:txBody>
        </p:sp>
      </p:grpSp>
      <p:grpSp>
        <p:nvGrpSpPr>
          <p:cNvPr id="25" name="Grupa 24">
            <a:extLst>
              <a:ext uri="{FF2B5EF4-FFF2-40B4-BE49-F238E27FC236}">
                <a16:creationId xmlns:a16="http://schemas.microsoft.com/office/drawing/2014/main" id="{A00C8140-4C04-6672-606D-1269AFE9FB8B}"/>
              </a:ext>
            </a:extLst>
          </p:cNvPr>
          <p:cNvGrpSpPr/>
          <p:nvPr/>
        </p:nvGrpSpPr>
        <p:grpSpPr>
          <a:xfrm>
            <a:off x="828131" y="1676019"/>
            <a:ext cx="5685402" cy="3602139"/>
            <a:chOff x="665492" y="2278587"/>
            <a:chExt cx="5495708" cy="3128962"/>
          </a:xfrm>
        </p:grpSpPr>
        <p:graphicFrame>
          <p:nvGraphicFramePr>
            <p:cNvPr id="4" name="Wykres 3">
              <a:extLst>
                <a:ext uri="{FF2B5EF4-FFF2-40B4-BE49-F238E27FC236}">
                  <a16:creationId xmlns:a16="http://schemas.microsoft.com/office/drawing/2014/main" id="{D2B1B2F3-2367-44CC-B2ED-E375CB0B216B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65492" y="2278587"/>
            <a:ext cx="5165965" cy="31289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95393B48-3F02-3C18-3C45-1AF9B4F798D0}"/>
                </a:ext>
              </a:extLst>
            </p:cNvPr>
            <p:cNvSpPr/>
            <p:nvPr/>
          </p:nvSpPr>
          <p:spPr>
            <a:xfrm>
              <a:off x="5318104" y="2505425"/>
              <a:ext cx="843096" cy="247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D7D3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+8,8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pkt.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proc.</a:t>
              </a:r>
            </a:p>
          </p:txBody>
        </p:sp>
        <p:sp>
          <p:nvSpPr>
            <p:cNvPr id="12" name="Prostokąt 11">
              <a:extLst>
                <a:ext uri="{FF2B5EF4-FFF2-40B4-BE49-F238E27FC236}">
                  <a16:creationId xmlns:a16="http://schemas.microsoft.com/office/drawing/2014/main" id="{DEF2C71B-3CE6-C0AD-D698-7FE20097DFCA}"/>
                </a:ext>
              </a:extLst>
            </p:cNvPr>
            <p:cNvSpPr/>
            <p:nvPr/>
          </p:nvSpPr>
          <p:spPr>
            <a:xfrm>
              <a:off x="3691416" y="2438995"/>
              <a:ext cx="771210" cy="247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D7D3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+9,1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pkt.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proc</a:t>
              </a:r>
              <a:r>
                <a:rPr kumimoji="0" lang="pl-P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14" name="Prostokąt 13">
              <a:extLst>
                <a:ext uri="{FF2B5EF4-FFF2-40B4-BE49-F238E27FC236}">
                  <a16:creationId xmlns:a16="http://schemas.microsoft.com/office/drawing/2014/main" id="{4B091FB7-0D4D-BE5D-DEDD-684358FC739B}"/>
                </a:ext>
              </a:extLst>
            </p:cNvPr>
            <p:cNvSpPr/>
            <p:nvPr/>
          </p:nvSpPr>
          <p:spPr>
            <a:xfrm>
              <a:off x="2081086" y="3371977"/>
              <a:ext cx="771210" cy="2328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D7D3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+1,5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pkt.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proc.</a:t>
              </a:r>
            </a:p>
          </p:txBody>
        </p:sp>
      </p:grpSp>
      <p:sp>
        <p:nvSpPr>
          <p:cNvPr id="19" name="Prostokąt 18">
            <a:extLst>
              <a:ext uri="{FF2B5EF4-FFF2-40B4-BE49-F238E27FC236}">
                <a16:creationId xmlns:a16="http://schemas.microsoft.com/office/drawing/2014/main" id="{F7959B0F-430D-9EE6-FC26-AF2E1A9A6B33}"/>
              </a:ext>
            </a:extLst>
          </p:cNvPr>
          <p:cNvSpPr/>
          <p:nvPr/>
        </p:nvSpPr>
        <p:spPr>
          <a:xfrm>
            <a:off x="5584444" y="5399529"/>
            <a:ext cx="123772" cy="1885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969035FB-0A4B-A8B5-5FC2-AD34F73A01A8}"/>
              </a:ext>
            </a:extLst>
          </p:cNvPr>
          <p:cNvSpPr/>
          <p:nvPr/>
        </p:nvSpPr>
        <p:spPr>
          <a:xfrm>
            <a:off x="6692682" y="5407549"/>
            <a:ext cx="145490" cy="1805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BF34B439-C778-70EB-03AB-B114B07FED81}"/>
              </a:ext>
            </a:extLst>
          </p:cNvPr>
          <p:cNvSpPr txBox="1"/>
          <p:nvPr/>
        </p:nvSpPr>
        <p:spPr>
          <a:xfrm>
            <a:off x="6807640" y="5293107"/>
            <a:ext cx="665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D99C8662-63E8-4933-862E-94536816E795}"/>
              </a:ext>
            </a:extLst>
          </p:cNvPr>
          <p:cNvSpPr txBox="1"/>
          <p:nvPr/>
        </p:nvSpPr>
        <p:spPr>
          <a:xfrm>
            <a:off x="5659739" y="5309355"/>
            <a:ext cx="665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42971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92A42437-0AC8-C041-8962-35A38AC5F84C}"/>
              </a:ext>
            </a:extLst>
          </p:cNvPr>
          <p:cNvSpPr txBox="1"/>
          <p:nvPr/>
        </p:nvSpPr>
        <p:spPr>
          <a:xfrm>
            <a:off x="6498840" y="3158677"/>
            <a:ext cx="379562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40000"/>
                    <a:lumOff val="60000"/>
                  </a:srgbClr>
                </a:solidFill>
                <a:effectLst/>
                <a:uLnTx/>
                <a:uFillTx/>
                <a:latin typeface="Fira Sans" panose="020B0503050000020004" pitchFamily="34" charset="0"/>
                <a:ea typeface="+mn-ea"/>
                <a:cs typeface="+mn-cs"/>
              </a:rPr>
              <a:t>grudzień 2024 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40000"/>
                    <a:lumOff val="60000"/>
                  </a:srgbClr>
                </a:solidFill>
                <a:effectLst/>
                <a:uLnTx/>
                <a:uFillTx/>
                <a:latin typeface="Fira Sans" panose="020B0503050000020004" pitchFamily="34" charset="0"/>
                <a:ea typeface="+mn-ea"/>
                <a:cs typeface="+mn-cs"/>
              </a:rPr>
              <a:t>pracujący w województwie pomorskim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Fira Sans" panose="020B0503050000020004" pitchFamily="34" charset="0"/>
                <a:ea typeface="+mn-ea"/>
                <a:cs typeface="+mn-cs"/>
              </a:rPr>
              <a:t>934 330</a:t>
            </a:r>
            <a:r>
              <a: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7DA00D2D-4139-DD41-2053-2F9CD13894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4872527"/>
              </p:ext>
            </p:extLst>
          </p:nvPr>
        </p:nvGraphicFramePr>
        <p:xfrm>
          <a:off x="3579953" y="1284768"/>
          <a:ext cx="5702060" cy="4701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F60581F7-E5D0-892A-271C-5A92A9666BA5}"/>
              </a:ext>
            </a:extLst>
          </p:cNvPr>
          <p:cNvSpPr txBox="1"/>
          <p:nvPr/>
        </p:nvSpPr>
        <p:spPr>
          <a:xfrm>
            <a:off x="479847" y="440517"/>
            <a:ext cx="95440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ira Sans" panose="020B0503050000020004" pitchFamily="34" charset="0"/>
              </a:rPr>
              <a:t>Pracujący w gospodarce narodowej wg powiatu (2024)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FCD33445-8570-8436-D9E4-B9A1FD0B34E0}"/>
              </a:ext>
            </a:extLst>
          </p:cNvPr>
          <p:cNvSpPr txBox="1"/>
          <p:nvPr/>
        </p:nvSpPr>
        <p:spPr>
          <a:xfrm>
            <a:off x="6375197" y="5478289"/>
            <a:ext cx="37956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Fira Sans" panose="020B0503050000020004" pitchFamily="34" charset="0"/>
              </a:rPr>
              <a:t>Źródło: GUS</a:t>
            </a:r>
          </a:p>
        </p:txBody>
      </p:sp>
    </p:spTree>
    <p:extLst>
      <p:ext uri="{BB962C8B-B14F-4D97-AF65-F5344CB8AC3E}">
        <p14:creationId xmlns:p14="http://schemas.microsoft.com/office/powerpoint/2010/main" val="2022743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F5E0C-9599-F6F8-5AE7-923D67A84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A2BC13AF-C0B2-213D-AA17-E62CD8A0CD16}"/>
              </a:ext>
            </a:extLst>
          </p:cNvPr>
          <p:cNvSpPr txBox="1"/>
          <p:nvPr/>
        </p:nvSpPr>
        <p:spPr>
          <a:xfrm>
            <a:off x="419460" y="190353"/>
            <a:ext cx="1039806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ira Sans SemiBold" panose="020B0603050000020004" pitchFamily="34" charset="0"/>
                <a:ea typeface="+mn-ea"/>
                <a:cs typeface="+mn-cs"/>
              </a:rPr>
              <a:t>Ludność i pracujący w gospodarce narodowej (15 lat i więcej) wg płci i wieku w województwie pomorskim (2024) 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AA8DCDC5-25B5-75EC-1F1F-66E451B10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578" y="1299165"/>
            <a:ext cx="5591921" cy="542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296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F574DB49-2442-2CE9-2E0B-122192F3468A}"/>
              </a:ext>
            </a:extLst>
          </p:cNvPr>
          <p:cNvSpPr txBox="1"/>
          <p:nvPr/>
        </p:nvSpPr>
        <p:spPr>
          <a:xfrm>
            <a:off x="9160883" y="5759535"/>
            <a:ext cx="17108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1100" dirty="0">
                <a:latin typeface="Fira Sans" panose="020B0503050000020004" pitchFamily="34" charset="0"/>
              </a:rPr>
              <a:t>Źródło: GUS, BDL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D443E5A2-8BF9-81AD-C3A5-2658644A5EF5}"/>
              </a:ext>
            </a:extLst>
          </p:cNvPr>
          <p:cNvSpPr txBox="1"/>
          <p:nvPr/>
        </p:nvSpPr>
        <p:spPr>
          <a:xfrm>
            <a:off x="645403" y="422787"/>
            <a:ext cx="10361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latin typeface="Fira Sans" panose="020B0503050000020004" pitchFamily="34" charset="0"/>
              </a:rPr>
              <a:t>Liczba ludności wg typu aktywności wg stanu na koniec 2024</a:t>
            </a:r>
          </a:p>
        </p:txBody>
      </p:sp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B543EA5D-7C7E-DC97-5431-D88E922191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520417"/>
              </p:ext>
            </p:extLst>
          </p:nvPr>
        </p:nvGraphicFramePr>
        <p:xfrm>
          <a:off x="228096" y="1741319"/>
          <a:ext cx="11583697" cy="2693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3821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568499C-0929-86A3-E803-8DAB10EF2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4E3F41C-FE9F-613D-5E85-65C326C16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59263" y="6378934"/>
            <a:ext cx="2864619" cy="365125"/>
          </a:xfrm>
        </p:spPr>
        <p:txBody>
          <a:bodyPr/>
          <a:lstStyle/>
          <a:p>
            <a:pPr>
              <a:defRPr/>
            </a:pPr>
            <a:fld id="{C7D106C3-129D-4547-A96D-5B16187F812E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9547A58-7165-8FDA-3AFA-8EB6C22F526B}"/>
              </a:ext>
            </a:extLst>
          </p:cNvPr>
          <p:cNvSpPr txBox="1"/>
          <p:nvPr/>
        </p:nvSpPr>
        <p:spPr>
          <a:xfrm>
            <a:off x="309590" y="1349105"/>
            <a:ext cx="116551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1600" b="1" dirty="0">
                <a:latin typeface="Fira Sans" panose="020B0503050000020004" pitchFamily="34" charset="0"/>
              </a:rPr>
              <a:t>Liczba ubezpieczonych, którzy w zgłoszeniu do ubezpieczeń emerytalnego i rentowych podali obywatelstwo inne niż polskie według oddziałów ZUS - województwo pomorskie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CE3A5D92-B677-2BCA-7985-AFF9873E3BC8}"/>
              </a:ext>
            </a:extLst>
          </p:cNvPr>
          <p:cNvSpPr/>
          <p:nvPr/>
        </p:nvSpPr>
        <p:spPr>
          <a:xfrm>
            <a:off x="8410755" y="6263518"/>
            <a:ext cx="346617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900" i="1" dirty="0">
                <a:latin typeface="Fira Sans" panose="020B0503050000020004" pitchFamily="34" charset="0"/>
              </a:rPr>
              <a:t>Źródło: ZUS, Departament Statystyki i Prognoz Aktuarialnych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00B538C-8859-9E4A-E048-2C8FB7B4AFCC}"/>
              </a:ext>
            </a:extLst>
          </p:cNvPr>
          <p:cNvSpPr txBox="1"/>
          <p:nvPr/>
        </p:nvSpPr>
        <p:spPr>
          <a:xfrm>
            <a:off x="861678" y="475236"/>
            <a:ext cx="115673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spc="-40" dirty="0">
                <a:latin typeface="Fira Sans" panose="020B0503050000020004" pitchFamily="34" charset="0"/>
                <a:ea typeface="+mj-ea"/>
                <a:cs typeface="+mj-cs"/>
              </a:rPr>
              <a:t>Zatrudnianie cudzoziemców zasila system emerytalno-rentowy 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E568FA77-2840-C20A-F48F-5C5A7EC201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093495"/>
              </p:ext>
            </p:extLst>
          </p:nvPr>
        </p:nvGraphicFramePr>
        <p:xfrm>
          <a:off x="1975450" y="2026402"/>
          <a:ext cx="7646336" cy="398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8496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10E55-8400-E699-8E1F-40BD6A148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le tekstowe 8">
            <a:extLst>
              <a:ext uri="{FF2B5EF4-FFF2-40B4-BE49-F238E27FC236}">
                <a16:creationId xmlns:a16="http://schemas.microsoft.com/office/drawing/2014/main" id="{F65189E5-AB40-1303-607F-EFBB30E2B1BB}"/>
              </a:ext>
            </a:extLst>
          </p:cNvPr>
          <p:cNvSpPr txBox="1"/>
          <p:nvPr/>
        </p:nvSpPr>
        <p:spPr>
          <a:xfrm>
            <a:off x="2319756" y="403489"/>
            <a:ext cx="10392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latin typeface="Fira Sans" panose="020B0503050000020004" pitchFamily="34" charset="0"/>
              </a:rPr>
              <a:t>Cudzoziemcy wykonujący pracę w Polsce (dane GUS)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4D31553-C876-2779-C72F-FB370763DD2D}"/>
              </a:ext>
            </a:extLst>
          </p:cNvPr>
          <p:cNvSpPr txBox="1"/>
          <p:nvPr/>
        </p:nvSpPr>
        <p:spPr>
          <a:xfrm>
            <a:off x="2519421" y="5658981"/>
            <a:ext cx="458012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000" b="1" dirty="0">
                <a:latin typeface="Fira Sans" panose="020B0503050000020004" pitchFamily="34" charset="0"/>
              </a:rPr>
              <a:t>Źródło: Cudzoziemcy wykonujący pracę w Polsce w grudniu w 2024 r.</a:t>
            </a:r>
            <a:endParaRPr lang="pl-PL" sz="900" b="1" dirty="0"/>
          </a:p>
          <a:p>
            <a:r>
              <a:rPr lang="pl-PL" sz="900" dirty="0">
                <a:latin typeface="Fira Sans" panose="020B0503050000020004" pitchFamily="34" charset="0"/>
              </a:rPr>
              <a:t> </a:t>
            </a:r>
          </a:p>
        </p:txBody>
      </p:sp>
      <p:sp>
        <p:nvSpPr>
          <p:cNvPr id="14" name="Symbol zastępczy numeru slajdu 13">
            <a:extLst>
              <a:ext uri="{FF2B5EF4-FFF2-40B4-BE49-F238E27FC236}">
                <a16:creationId xmlns:a16="http://schemas.microsoft.com/office/drawing/2014/main" id="{B056A0A2-1F23-3E4D-E4CC-8B862DCD6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53669-668D-488D-94DD-56FCB242BF1B}" type="slidenum">
              <a:rPr lang="pl-PL" smtClean="0"/>
              <a:t>8</a:t>
            </a:fld>
            <a:endParaRPr lang="pl-PL" dirty="0"/>
          </a:p>
        </p:txBody>
      </p:sp>
      <p:pic>
        <p:nvPicPr>
          <p:cNvPr id="11" name="Obraz 10" descr="Wykres przedstawia liczbę cudzoziemców wykonujących pracę według miejsca zamieszkania i płci w 2024 roku – stan na 31 grudnia. Na koniec 2024 roku największa liczba cudzoziemców wykonujących pracę mieszkała w regionie warszawskim stołecznym (210,3 tysiąca osób). Natomiast najmniej cudzoziemców mieszkało w regionie świętokrzyskim (8,6 tysiąca osób).&#10;Dane do wykresu w załączonym pliku Excel. &#10;">
            <a:extLst>
              <a:ext uri="{FF2B5EF4-FFF2-40B4-BE49-F238E27FC236}">
                <a16:creationId xmlns:a16="http://schemas.microsoft.com/office/drawing/2014/main" id="{7195417B-EE84-8984-9D90-D4CCD91679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11" y="1285334"/>
            <a:ext cx="6398497" cy="4502991"/>
          </a:xfrm>
          <a:prstGeom prst="rect">
            <a:avLst/>
          </a:prstGeom>
          <a:noFill/>
        </p:spPr>
      </p:pic>
      <p:sp>
        <p:nvSpPr>
          <p:cNvPr id="16" name="Pole tekstowe 2" descr="1064,1 tys. liczba cudzoziemców wykonujących pracę w Polsce według stanu na 31 grudnia 2024 r. &#10;">
            <a:extLst>
              <a:ext uri="{FF2B5EF4-FFF2-40B4-BE49-F238E27FC236}">
                <a16:creationId xmlns:a16="http://schemas.microsoft.com/office/drawing/2014/main" id="{900E3996-210D-404F-EA8D-64855CFFA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9159" y="1302586"/>
            <a:ext cx="2606675" cy="1365250"/>
          </a:xfrm>
          <a:prstGeom prst="roundRect">
            <a:avLst/>
          </a:prstGeom>
          <a:solidFill>
            <a:srgbClr val="522398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3600" dirty="0">
                <a:solidFill>
                  <a:srgbClr val="FFFFFF"/>
                </a:solidFill>
                <a:effectLst/>
                <a:latin typeface="Fira Sans SemiBold" panose="020B06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1064,1 tys.</a:t>
            </a:r>
            <a:br>
              <a:rPr lang="pl-PL" sz="1200" dirty="0">
                <a:solidFill>
                  <a:srgbClr val="001D77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000" dirty="0">
                <a:solidFill>
                  <a:srgbClr val="FFFFFF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liczba cudzoziemców wykonujących pracę w Polsce według stanu na 31 grudnia 2024 r. </a:t>
            </a:r>
            <a:endParaRPr lang="pl-PL" sz="900" dirty="0">
              <a:solidFill>
                <a:srgbClr val="001D77"/>
              </a:solidFill>
              <a:effectLst/>
              <a:latin typeface="Fira Sans" panose="020B05030500000200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08280075-46DA-53FE-5E7F-EAD858A88D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6280" y="3657594"/>
            <a:ext cx="3437482" cy="2729065"/>
          </a:xfrm>
          <a:prstGeom prst="rect">
            <a:avLst/>
          </a:prstGeom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2FC7C375-6010-ECDB-C577-8EAF64D9301F}"/>
              </a:ext>
            </a:extLst>
          </p:cNvPr>
          <p:cNvSpPr txBox="1"/>
          <p:nvPr/>
        </p:nvSpPr>
        <p:spPr>
          <a:xfrm>
            <a:off x="7606341" y="3307004"/>
            <a:ext cx="3503301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000" b="1" spc="-10" dirty="0">
                <a:effectLst/>
                <a:latin typeface="Fira Sans" panose="020B0503050000020004" pitchFamily="34" charset="0"/>
                <a:ea typeface="Fira Sans Light" panose="020B0403050000020004" pitchFamily="34" charset="0"/>
                <a:cs typeface="Times New Roman" panose="02020603050405020304" pitchFamily="18" charset="0"/>
              </a:rPr>
              <a:t>Udział cudzoziemców w ogólnej liczbie wykonujących pracę według miejsca zamieszkania w grudniu 2024 r.</a:t>
            </a:r>
            <a:r>
              <a:rPr lang="pl-PL" sz="1000" b="1" dirty="0">
                <a:effectLst/>
                <a:latin typeface="Fira Sans" panose="020B0503050000020004" pitchFamily="34" charset="0"/>
                <a:ea typeface="Fira Sans Light" panose="020B0403050000020004" pitchFamily="34" charset="0"/>
                <a:cs typeface="Times New Roman" panose="02020603050405020304" pitchFamily="18" charset="0"/>
              </a:rPr>
              <a:t> </a:t>
            </a:r>
            <a:br>
              <a:rPr lang="pl-PL" sz="1800" b="1" dirty="0">
                <a:effectLst/>
                <a:latin typeface="Fira Sans" panose="020B0503050000020004" pitchFamily="34" charset="0"/>
                <a:ea typeface="Fira Sans Light" panose="020B04030500000200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pic>
        <p:nvPicPr>
          <p:cNvPr id="22" name="Obraz 21">
            <a:extLst>
              <a:ext uri="{FF2B5EF4-FFF2-40B4-BE49-F238E27FC236}">
                <a16:creationId xmlns:a16="http://schemas.microsoft.com/office/drawing/2014/main" id="{5A406473-8568-9E01-885A-E3C6FB8EC3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8540" y="3200406"/>
            <a:ext cx="1222287" cy="122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4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59393334-691D-4A4C-9E25-F322BD2ED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732" y="1910410"/>
            <a:ext cx="10812679" cy="509252"/>
          </a:xfrm>
        </p:spPr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r>
              <a:rPr lang="pl-PL" b="1" dirty="0"/>
              <a:t>            Dziękuję za uwagę.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40517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261</Words>
  <Application>Microsoft Office PowerPoint</Application>
  <PresentationFormat>Panoramiczny</PresentationFormat>
  <Paragraphs>80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Fira Sans</vt:lpstr>
      <vt:lpstr>Fira Sans SemiBold</vt:lpstr>
      <vt:lpstr>Motyw pakietu Office</vt:lpstr>
      <vt:lpstr>Pomorski rynek pracy  w kontekście zmian demograficznych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wup</dc:creator>
  <cp:lastModifiedBy>Radosław Więckiewicz</cp:lastModifiedBy>
  <cp:revision>54</cp:revision>
  <cp:lastPrinted>2025-08-27T06:25:21Z</cp:lastPrinted>
  <dcterms:created xsi:type="dcterms:W3CDTF">2021-11-18T11:40:19Z</dcterms:created>
  <dcterms:modified xsi:type="dcterms:W3CDTF">2025-09-16T08:57:45Z</dcterms:modified>
</cp:coreProperties>
</file>